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6085" r:id="rId4"/>
  </p:sldMasterIdLst>
  <p:notesMasterIdLst>
    <p:notesMasterId r:id="rId29"/>
  </p:notesMasterIdLst>
  <p:handoutMasterIdLst>
    <p:handoutMasterId r:id="rId30"/>
  </p:handoutMasterIdLst>
  <p:sldIdLst>
    <p:sldId id="773" r:id="rId5"/>
    <p:sldId id="778" r:id="rId6"/>
    <p:sldId id="774" r:id="rId7"/>
    <p:sldId id="777" r:id="rId8"/>
    <p:sldId id="781" r:id="rId9"/>
    <p:sldId id="783" r:id="rId10"/>
    <p:sldId id="784" r:id="rId11"/>
    <p:sldId id="785" r:id="rId12"/>
    <p:sldId id="786" r:id="rId13"/>
    <p:sldId id="787" r:id="rId14"/>
    <p:sldId id="788" r:id="rId15"/>
    <p:sldId id="790" r:id="rId16"/>
    <p:sldId id="791" r:id="rId17"/>
    <p:sldId id="794" r:id="rId18"/>
    <p:sldId id="795" r:id="rId19"/>
    <p:sldId id="796" r:id="rId20"/>
    <p:sldId id="792" r:id="rId21"/>
    <p:sldId id="805" r:id="rId22"/>
    <p:sldId id="797" r:id="rId23"/>
    <p:sldId id="798" r:id="rId24"/>
    <p:sldId id="806" r:id="rId25"/>
    <p:sldId id="807" r:id="rId26"/>
    <p:sldId id="808" r:id="rId27"/>
    <p:sldId id="810" r:id="rId28"/>
  </p:sldIdLst>
  <p:sldSz cx="9144000" cy="6858000" type="screen4x3"/>
  <p:notesSz cx="6662738"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33"/>
    <a:srgbClr val="595A59"/>
    <a:srgbClr val="ED9634"/>
    <a:srgbClr val="8A8B8A"/>
    <a:srgbClr val="777776"/>
    <a:srgbClr val="F2AC5E"/>
    <a:srgbClr val="CC6E50"/>
    <a:srgbClr val="FA9D26"/>
    <a:srgbClr val="FC9268"/>
    <a:srgbClr val="FA6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85" autoAdjust="0"/>
  </p:normalViewPr>
  <p:slideViewPr>
    <p:cSldViewPr snapToGrid="0">
      <p:cViewPr varScale="1">
        <p:scale>
          <a:sx n="52" d="100"/>
          <a:sy n="52" d="100"/>
        </p:scale>
        <p:origin x="1842" y="78"/>
      </p:cViewPr>
      <p:guideLst>
        <p:guide orient="horz" pos="218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n WEBER" userId="7532d884-b230-4eb9-ada5-e2d2e25dad53" providerId="ADAL" clId="{2B56B7A2-8F34-4179-B341-116F19D59682}"/>
  </pc:docChgLst>
  <pc:docChgLst>
    <pc:chgData name="Gwenn WEBER" userId="7532d884-b230-4eb9-ada5-e2d2e25dad53" providerId="ADAL" clId="{16AAB3D3-11F6-4EAF-B1DF-15399E46F227}"/>
  </pc:docChgLst>
  <pc:docChgLst>
    <pc:chgData name="Gwenn WEBER" userId="7532d884-b230-4eb9-ada5-e2d2e25dad53" providerId="ADAL" clId="{0DE801B5-AB5E-4193-91DA-670DC9CDB587}"/>
    <pc:docChg chg="delSld modSld">
      <pc:chgData name="Gwenn WEBER" userId="7532d884-b230-4eb9-ada5-e2d2e25dad53" providerId="ADAL" clId="{0DE801B5-AB5E-4193-91DA-670DC9CDB587}" dt="2019-07-26T14:28:05.491" v="34" actId="20577"/>
      <pc:docMkLst>
        <pc:docMk/>
      </pc:docMkLst>
      <pc:sldChg chg="modSp">
        <pc:chgData name="Gwenn WEBER" userId="7532d884-b230-4eb9-ada5-e2d2e25dad53" providerId="ADAL" clId="{0DE801B5-AB5E-4193-91DA-670DC9CDB587}" dt="2019-07-26T14:25:39.989" v="32" actId="20577"/>
        <pc:sldMkLst>
          <pc:docMk/>
          <pc:sldMk cId="4144503946" sldId="778"/>
        </pc:sldMkLst>
        <pc:graphicFrameChg chg="modGraphic">
          <ac:chgData name="Gwenn WEBER" userId="7532d884-b230-4eb9-ada5-e2d2e25dad53" providerId="ADAL" clId="{0DE801B5-AB5E-4193-91DA-670DC9CDB587}" dt="2019-07-26T14:25:39.989" v="32" actId="20577"/>
          <ac:graphicFrameMkLst>
            <pc:docMk/>
            <pc:sldMk cId="4144503946" sldId="778"/>
            <ac:graphicFrameMk id="8" creationId="{12EC46AC-B3B1-411F-BA5C-DEAC7CFF5A83}"/>
          </ac:graphicFrameMkLst>
        </pc:graphicFrameChg>
      </pc:sldChg>
      <pc:sldChg chg="modNotesTx">
        <pc:chgData name="Gwenn WEBER" userId="7532d884-b230-4eb9-ada5-e2d2e25dad53" providerId="ADAL" clId="{0DE801B5-AB5E-4193-91DA-670DC9CDB587}" dt="2019-07-26T14:28:05.491" v="34" actId="20577"/>
        <pc:sldMkLst>
          <pc:docMk/>
          <pc:sldMk cId="3362335274" sldId="798"/>
        </pc:sldMkLst>
      </pc:sldChg>
      <pc:sldChg chg="del">
        <pc:chgData name="Gwenn WEBER" userId="7532d884-b230-4eb9-ada5-e2d2e25dad53" providerId="ADAL" clId="{0DE801B5-AB5E-4193-91DA-670DC9CDB587}" dt="2019-07-26T14:26:18.179" v="33" actId="2696"/>
        <pc:sldMkLst>
          <pc:docMk/>
          <pc:sldMk cId="4060028479" sldId="8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91139"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algn="r" eaLnBrk="0" hangingPunct="0">
              <a:defRPr sz="1100">
                <a:ea typeface="ＭＳ Ｐゴシック" charset="-128"/>
              </a:defRPr>
            </a:lvl1pPr>
          </a:lstStyle>
          <a:p>
            <a:pPr>
              <a:defRPr/>
            </a:pPr>
            <a:endParaRPr lang="fr-FR"/>
          </a:p>
        </p:txBody>
      </p:sp>
      <p:sp>
        <p:nvSpPr>
          <p:cNvPr id="91140"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91141"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algn="r" eaLnBrk="0" hangingPunct="0">
              <a:defRPr sz="1100" smtClean="0"/>
            </a:lvl1pPr>
          </a:lstStyle>
          <a:p>
            <a:pPr>
              <a:defRPr/>
            </a:pPr>
            <a:fld id="{8EBD99BA-9E8E-400C-A030-9FE3693F912D}" type="slidenum">
              <a:rPr lang="fr-FR" altLang="fr-FR"/>
              <a:pPr>
                <a:defRPr/>
              </a:pPr>
              <a:t>‹N°›</a:t>
            </a:fld>
            <a:endParaRPr lang="fr-FR" altLang="fr-FR"/>
          </a:p>
        </p:txBody>
      </p:sp>
    </p:spTree>
    <p:extLst>
      <p:ext uri="{BB962C8B-B14F-4D97-AF65-F5344CB8AC3E}">
        <p14:creationId xmlns:p14="http://schemas.microsoft.com/office/powerpoint/2010/main" val="3415646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37891"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algn="r" eaLnBrk="0" hangingPunct="0">
              <a:defRPr sz="1100">
                <a:ea typeface="ＭＳ Ｐゴシック" charset="-128"/>
              </a:defRPr>
            </a:lvl1pPr>
          </a:lstStyle>
          <a:p>
            <a:pPr>
              <a:defRPr/>
            </a:pPr>
            <a:fld id="{87A47B69-FF18-4BB9-B10A-EC4E68CDBD10}" type="datetime1">
              <a:rPr lang="fr-FR" smtClean="0"/>
              <a:pPr>
                <a:defRPr/>
              </a:pPr>
              <a:t>26/07/2019</a:t>
            </a:fld>
            <a:endParaRPr lang="fr-FR"/>
          </a:p>
        </p:txBody>
      </p:sp>
      <p:sp>
        <p:nvSpPr>
          <p:cNvPr id="14340" name="Rectangle 4"/>
          <p:cNvSpPr>
            <a:spLocks noGrp="1" noRot="1" noChangeAspect="1" noChangeArrowheads="1" noTextEdit="1"/>
          </p:cNvSpPr>
          <p:nvPr>
            <p:ph type="sldImg" idx="2"/>
          </p:nvPr>
        </p:nvSpPr>
        <p:spPr bwMode="auto">
          <a:xfrm>
            <a:off x="852488" y="744538"/>
            <a:ext cx="4960937"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7894"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37895"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algn="r" eaLnBrk="0" hangingPunct="0">
              <a:defRPr sz="1100" smtClean="0"/>
            </a:lvl1pPr>
          </a:lstStyle>
          <a:p>
            <a:pPr>
              <a:defRPr/>
            </a:pPr>
            <a:fld id="{D9A21953-2D04-4C0C-AEEB-4FF89F22A7CD}" type="slidenum">
              <a:rPr lang="fr-FR" altLang="fr-FR"/>
              <a:pPr>
                <a:defRPr/>
              </a:pPr>
              <a:t>‹N°›</a:t>
            </a:fld>
            <a:endParaRPr lang="fr-FR" altLang="fr-FR"/>
          </a:p>
        </p:txBody>
      </p:sp>
    </p:spTree>
    <p:extLst>
      <p:ext uri="{BB962C8B-B14F-4D97-AF65-F5344CB8AC3E}">
        <p14:creationId xmlns:p14="http://schemas.microsoft.com/office/powerpoint/2010/main" val="13068568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L’acronyme est le nom de code du projet qui ne doit en aucun cas révéler son contenu.</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a:t>
            </a:fld>
            <a:endParaRPr lang="fr-FR" altLang="fr-FR"/>
          </a:p>
        </p:txBody>
      </p:sp>
    </p:spTree>
    <p:extLst>
      <p:ext uri="{BB962C8B-B14F-4D97-AF65-F5344CB8AC3E}">
        <p14:creationId xmlns:p14="http://schemas.microsoft.com/office/powerpoint/2010/main" val="39303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A la différence des partenaires, les prestataires ne s’impliquent pas financièrement dans le projet, ils facturent une réalisation. Le montant prévisionnel de la prestation doit apparaître dans l’annexe financière du partenaire concerné.</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11</a:t>
            </a:fld>
            <a:endParaRPr lang="fr-FR" altLang="fr-FR"/>
          </a:p>
        </p:txBody>
      </p:sp>
    </p:spTree>
    <p:extLst>
      <p:ext uri="{BB962C8B-B14F-4D97-AF65-F5344CB8AC3E}">
        <p14:creationId xmlns:p14="http://schemas.microsoft.com/office/powerpoint/2010/main" val="428561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 :</a:t>
            </a:r>
          </a:p>
          <a:p>
            <a:r>
              <a:rPr lang="fr-FR" altLang="fr-FR"/>
              <a:t>Préciser le caractère innovant par rapport à l’état de l’art, par rapport à ce qui existe sur le marché (nouveau produit, nouveau circuit de distribution…)…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12</a:t>
            </a:fld>
            <a:endParaRPr lang="fr-FR" altLang="fr-FR"/>
          </a:p>
        </p:txBody>
      </p:sp>
    </p:spTree>
    <p:extLst>
      <p:ext uri="{BB962C8B-B14F-4D97-AF65-F5344CB8AC3E}">
        <p14:creationId xmlns:p14="http://schemas.microsoft.com/office/powerpoint/2010/main" val="97299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Formalisation du partenariat : communiquer des éléments concernant le planning de signature d’un accord de consortium, la définition des Droits de Propriété Intellectuelle… Attention : le contrat de consortium signé va être demandé par les financeurs pour le versement de la 1</a:t>
            </a:r>
            <a:r>
              <a:rPr lang="fr-FR" altLang="fr-FR" baseline="30000"/>
              <a:t>ère</a:t>
            </a:r>
            <a:r>
              <a:rPr lang="fr-FR" altLang="fr-FR"/>
              <a:t> tranche ou de la dernière tranche selon le financement obtenu !!</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13</a:t>
            </a:fld>
            <a:endParaRPr lang="fr-FR" altLang="fr-FR"/>
          </a:p>
        </p:txBody>
      </p:sp>
    </p:spTree>
    <p:extLst>
      <p:ext uri="{BB962C8B-B14F-4D97-AF65-F5344CB8AC3E}">
        <p14:creationId xmlns:p14="http://schemas.microsoft.com/office/powerpoint/2010/main" val="102254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pPr eaLnBrk="1" hangingPunct="1">
              <a:spcBef>
                <a:spcPct val="0"/>
              </a:spcBef>
            </a:pPr>
            <a:r>
              <a:rPr lang="fr-FR" altLang="fr-FR">
                <a:solidFill>
                  <a:srgbClr val="0070C0"/>
                </a:solidFill>
              </a:rPr>
              <a:t>Présenter l’articulation des lots les uns par rapport aux autres.</a:t>
            </a:r>
          </a:p>
          <a:p>
            <a:pPr eaLnBrk="1" hangingPunct="1">
              <a:spcBef>
                <a:spcPct val="0"/>
              </a:spcBef>
            </a:pPr>
            <a:r>
              <a:rPr lang="fr-FR" altLang="fr-FR">
                <a:solidFill>
                  <a:srgbClr val="0070C0"/>
                </a:solidFill>
              </a:rPr>
              <a:t>Dans les rectangles, préciser le titre de chacun des lots et mettre éventuellement le logo du partenaire coordinateur.</a:t>
            </a:r>
          </a:p>
          <a:p>
            <a:pPr eaLnBrk="1" hangingPunct="1">
              <a:spcBef>
                <a:spcPct val="0"/>
              </a:spcBef>
            </a:pPr>
            <a:r>
              <a:rPr lang="fr-FR" altLang="fr-FR">
                <a:solidFill>
                  <a:srgbClr val="0070C0"/>
                </a:solidFill>
              </a:rPr>
              <a:t>Ajouter les éventuels go / no go à l’aide de la « pastille orange ».</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14</a:t>
            </a:fld>
            <a:endParaRPr lang="fr-FR" altLang="fr-FR"/>
          </a:p>
        </p:txBody>
      </p:sp>
    </p:spTree>
    <p:extLst>
      <p:ext uri="{BB962C8B-B14F-4D97-AF65-F5344CB8AC3E}">
        <p14:creationId xmlns:p14="http://schemas.microsoft.com/office/powerpoint/2010/main" val="258408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a:t>
            </a:r>
          </a:p>
          <a:p>
            <a:r>
              <a:rPr lang="fr-FR" altLang="fr-FR"/>
              <a:t>Dupliquer cette diapo autant que nécessaire.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15</a:t>
            </a:fld>
            <a:endParaRPr lang="fr-FR" altLang="fr-FR"/>
          </a:p>
        </p:txBody>
      </p:sp>
    </p:spTree>
    <p:extLst>
      <p:ext uri="{BB962C8B-B14F-4D97-AF65-F5344CB8AC3E}">
        <p14:creationId xmlns:p14="http://schemas.microsoft.com/office/powerpoint/2010/main" val="214484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Sont notés dans ce tableau les risques réels de blocage du projet et pas une « simple » difficulté aisément surmontable.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16</a:t>
            </a:fld>
            <a:endParaRPr lang="fr-FR" altLang="fr-FR"/>
          </a:p>
        </p:txBody>
      </p:sp>
    </p:spTree>
    <p:extLst>
      <p:ext uri="{BB962C8B-B14F-4D97-AF65-F5344CB8AC3E}">
        <p14:creationId xmlns:p14="http://schemas.microsoft.com/office/powerpoint/2010/main" val="315318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17</a:t>
            </a:fld>
            <a:endParaRPr lang="fr-FR" altLang="fr-FR"/>
          </a:p>
        </p:txBody>
      </p:sp>
    </p:spTree>
    <p:extLst>
      <p:ext uri="{BB962C8B-B14F-4D97-AF65-F5344CB8AC3E}">
        <p14:creationId xmlns:p14="http://schemas.microsoft.com/office/powerpoint/2010/main" val="50627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solidFill>
                  <a:srgbClr val="595959"/>
                </a:solidFill>
              </a:rPr>
              <a:t>Nouvelles connaissances acquises sur… :</a:t>
            </a:r>
          </a:p>
          <a:p>
            <a:r>
              <a:rPr lang="fr-FR" altLang="fr-FR">
                <a:solidFill>
                  <a:srgbClr val="595959"/>
                </a:solidFill>
              </a:rPr>
              <a:t>Publications scientifiques : préciser Oui (préciser une ou plusieurs) ou Non et si possible les colloques visés (pour les posters)</a:t>
            </a:r>
          </a:p>
          <a:p>
            <a:r>
              <a:rPr lang="fr-FR" altLang="fr-FR">
                <a:solidFill>
                  <a:srgbClr val="595959"/>
                </a:solidFill>
              </a:rPr>
              <a:t>Publications professionnelles : préciser Oui (préciser une ou plusieurs) ou Non et si possible les colloques visés</a:t>
            </a:r>
          </a:p>
          <a:p>
            <a:r>
              <a:rPr lang="fr-FR" altLang="fr-FR">
                <a:solidFill>
                  <a:srgbClr val="595959"/>
                </a:solidFill>
              </a:rPr>
              <a:t>Brevets : préciser Oui (préciser une ou plusieurs) ou Non et si possible l’objet du ou des brevet(s) visé(s)</a:t>
            </a:r>
          </a:p>
          <a:p>
            <a:r>
              <a:rPr lang="fr-FR" altLang="fr-FR">
                <a:solidFill>
                  <a:srgbClr val="595959"/>
                </a:solidFill>
              </a:rPr>
              <a:t>Nouvel outil, pilote</a:t>
            </a:r>
          </a:p>
          <a:p>
            <a:r>
              <a:rPr lang="fr-FR" altLang="fr-FR">
                <a:solidFill>
                  <a:srgbClr val="595959"/>
                </a:solidFill>
              </a:rPr>
              <a:t>Autres :….</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18</a:t>
            </a:fld>
            <a:endParaRPr lang="fr-FR" altLang="fr-FR"/>
          </a:p>
        </p:txBody>
      </p:sp>
    </p:spTree>
    <p:extLst>
      <p:ext uri="{BB962C8B-B14F-4D97-AF65-F5344CB8AC3E}">
        <p14:creationId xmlns:p14="http://schemas.microsoft.com/office/powerpoint/2010/main" val="379103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Durée du projet : préciser la durée en nombre de mois ; ne pas hésiter à ajouter 6 mois à la durée initialement prévue.</a:t>
            </a:r>
          </a:p>
          <a:p>
            <a:r>
              <a:rPr lang="fr-FR" altLang="fr-FR"/>
              <a:t>Date de démarrage envisagée : préciser le mois et l’année.</a:t>
            </a:r>
          </a:p>
          <a:p>
            <a:r>
              <a:rPr lang="fr-FR" altLang="fr-FR"/>
              <a:t>Ces dates sont importantes car elles seront reprises par les financeurs et indiquées dans les conventions, donc contractuelles.</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19</a:t>
            </a:fld>
            <a:endParaRPr lang="fr-FR" altLang="fr-FR"/>
          </a:p>
        </p:txBody>
      </p:sp>
    </p:spTree>
    <p:extLst>
      <p:ext uri="{BB962C8B-B14F-4D97-AF65-F5344CB8AC3E}">
        <p14:creationId xmlns:p14="http://schemas.microsoft.com/office/powerpoint/2010/main" val="377781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Ce tableau est une synthèse de l’ensemble des annexes financières des partenaires du projet. Il doit être rempli une fois l’ensemble des annexes validé.</a:t>
            </a:r>
          </a:p>
          <a:p>
            <a:r>
              <a:rPr lang="fr-FR" altLang="fr-FR"/>
              <a:t>Autofinancement </a:t>
            </a:r>
            <a:r>
              <a:rPr lang="fr-FR" altLang="fr-FR" dirty="0"/>
              <a:t>: pour les entreprises, si l’autofinancement ne repose pas sur les fonds propres, préciser la nature de cet autofinancement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20</a:t>
            </a:fld>
            <a:endParaRPr lang="fr-FR" altLang="fr-FR"/>
          </a:p>
        </p:txBody>
      </p:sp>
    </p:spTree>
    <p:extLst>
      <p:ext uri="{BB962C8B-B14F-4D97-AF65-F5344CB8AC3E}">
        <p14:creationId xmlns:p14="http://schemas.microsoft.com/office/powerpoint/2010/main" val="355814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A remplir par </a:t>
            </a:r>
            <a:r>
              <a:rPr lang="fr-FR" altLang="fr-FR" dirty="0" err="1"/>
              <a:t>Valorial</a:t>
            </a:r>
            <a:r>
              <a:rPr lang="fr-FR" altLang="fr-FR" dirty="0"/>
              <a:t> ou par la personne qui vous accompagne lors du montage de votre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3</a:t>
            </a:fld>
            <a:endParaRPr lang="fr-FR" altLang="fr-FR"/>
          </a:p>
        </p:txBody>
      </p:sp>
    </p:spTree>
    <p:extLst>
      <p:ext uri="{BB962C8B-B14F-4D97-AF65-F5344CB8AC3E}">
        <p14:creationId xmlns:p14="http://schemas.microsoft.com/office/powerpoint/2010/main" val="396674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pPr>
              <a:buFont typeface="Wingdings" panose="05000000000000000000" pitchFamily="2" charset="2"/>
              <a:buNone/>
            </a:pPr>
            <a:r>
              <a:rPr lang="fr-FR" altLang="fr-FR" sz="1200">
                <a:solidFill>
                  <a:srgbClr val="EC7404"/>
                </a:solidFill>
              </a:rPr>
              <a:t>Cette partie est  libre et peut être utilisée par les partenaires de projet pour communiquer toute information qui leur paraîtrait utile de transmettre à </a:t>
            </a:r>
            <a:r>
              <a:rPr lang="fr-FR" altLang="fr-FR" sz="1200" err="1">
                <a:solidFill>
                  <a:srgbClr val="EC7404"/>
                </a:solidFill>
              </a:rPr>
              <a:t>Valorial</a:t>
            </a:r>
            <a:endParaRPr lang="fr-FR" altLang="fr-FR" sz="1200">
              <a:solidFill>
                <a:srgbClr val="EC7404"/>
              </a:solidFill>
            </a:endParaRPr>
          </a:p>
          <a:p>
            <a:pPr>
              <a:buFont typeface="Wingdings" panose="05000000000000000000" pitchFamily="2" charset="2"/>
              <a:buNone/>
            </a:pPr>
            <a:r>
              <a:rPr lang="fr-FR" altLang="fr-FR" sz="1200">
                <a:solidFill>
                  <a:srgbClr val="EC7404"/>
                </a:solidFill>
              </a:rPr>
              <a:t>Ex : Lien avec d’autres projets déjà labellisés, impact du projet sur le développement durable…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21</a:t>
            </a:fld>
            <a:endParaRPr lang="fr-FR" altLang="fr-FR"/>
          </a:p>
        </p:txBody>
      </p:sp>
    </p:spTree>
    <p:extLst>
      <p:ext uri="{BB962C8B-B14F-4D97-AF65-F5344CB8AC3E}">
        <p14:creationId xmlns:p14="http://schemas.microsoft.com/office/powerpoint/2010/main" val="265696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22</a:t>
            </a:fld>
            <a:endParaRPr lang="fr-FR" altLang="fr-FR"/>
          </a:p>
        </p:txBody>
      </p:sp>
    </p:spTree>
    <p:extLst>
      <p:ext uri="{BB962C8B-B14F-4D97-AF65-F5344CB8AC3E}">
        <p14:creationId xmlns:p14="http://schemas.microsoft.com/office/powerpoint/2010/main" val="4134974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Equipe(s) de recherche et publication(s) : Préciser quelles sont les équipes de recherche de référence sur la thématique principale du projet au niveau national et international (si possible), les liens existant (ou pas) de ces équipes avec les partenaires du projet et les grandes publications de référence. </a:t>
            </a:r>
          </a:p>
          <a:p>
            <a:r>
              <a:rPr lang="fr-FR" altLang="fr-FR"/>
              <a:t>Textes réglementaires : Préciser les textes réglementaires importants en lien avec la thématique principale du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23</a:t>
            </a:fld>
            <a:endParaRPr lang="fr-FR" altLang="fr-FR"/>
          </a:p>
        </p:txBody>
      </p:sp>
    </p:spTree>
    <p:extLst>
      <p:ext uri="{BB962C8B-B14F-4D97-AF65-F5344CB8AC3E}">
        <p14:creationId xmlns:p14="http://schemas.microsoft.com/office/powerpoint/2010/main" val="370203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Le résume public ne contient par définition aucune information confidentielle, est validé par l’ensemble des partenaires du projet et peut être utilisé par les financeurs public pour toute communication.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24</a:t>
            </a:fld>
            <a:endParaRPr lang="fr-FR" altLang="fr-FR"/>
          </a:p>
        </p:txBody>
      </p:sp>
    </p:spTree>
    <p:extLst>
      <p:ext uri="{BB962C8B-B14F-4D97-AF65-F5344CB8AC3E}">
        <p14:creationId xmlns:p14="http://schemas.microsoft.com/office/powerpoint/2010/main" val="283433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 </a:t>
            </a:r>
          </a:p>
          <a:p>
            <a:r>
              <a:rPr lang="fr-FR" altLang="fr-FR"/>
              <a:t>Le projet peut être positionné (à l’aide de la « pastille orange ») sur plusieurs thématiques mais doit avoir une thématique principale.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4</a:t>
            </a:fld>
            <a:endParaRPr lang="fr-FR" altLang="fr-FR"/>
          </a:p>
        </p:txBody>
      </p:sp>
    </p:spTree>
    <p:extLst>
      <p:ext uri="{BB962C8B-B14F-4D97-AF65-F5344CB8AC3E}">
        <p14:creationId xmlns:p14="http://schemas.microsoft.com/office/powerpoint/2010/main" val="162789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Nature du projet : à renseigner par </a:t>
            </a:r>
            <a:r>
              <a:rPr lang="fr-FR" altLang="fr-FR" err="1"/>
              <a:t>Valorial</a:t>
            </a:r>
            <a:r>
              <a:rPr lang="fr-FR" altLang="fr-FR"/>
              <a:t> .</a:t>
            </a:r>
          </a:p>
          <a:p>
            <a:r>
              <a:rPr lang="fr-FR" altLang="fr-FR"/>
              <a:t>Origine du projet : préciser en quelques lignes comment est né le projet et comment s’est monté le consortium : pourquoi le choix de tel ou tel acteur, pré-études déjà réalisées ?...</a:t>
            </a:r>
          </a:p>
          <a:p>
            <a:r>
              <a:rPr lang="fr-FR" altLang="fr-FR"/>
              <a:t>Pilote : le pilote du projet est la personne qui organise et anime les réunions de pilotage… Cette fonction est assurée par le porteur de projet en interne (ou un partenaire) ou peut faire l’objet d’une prestation de service.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5</a:t>
            </a:fld>
            <a:endParaRPr lang="fr-FR" altLang="fr-FR"/>
          </a:p>
        </p:txBody>
      </p:sp>
    </p:spTree>
    <p:extLst>
      <p:ext uri="{BB962C8B-B14F-4D97-AF65-F5344CB8AC3E}">
        <p14:creationId xmlns:p14="http://schemas.microsoft.com/office/powerpoint/2010/main" val="282885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dirty="0"/>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6</a:t>
            </a:fld>
            <a:endParaRPr lang="fr-FR" altLang="fr-FR"/>
          </a:p>
        </p:txBody>
      </p:sp>
    </p:spTree>
    <p:extLst>
      <p:ext uri="{BB962C8B-B14F-4D97-AF65-F5344CB8AC3E}">
        <p14:creationId xmlns:p14="http://schemas.microsoft.com/office/powerpoint/2010/main" val="163471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solidFill>
                  <a:srgbClr val="7F7F7F"/>
                </a:solidFill>
              </a:rPr>
              <a:t>COMMENTAIRES : </a:t>
            </a:r>
          </a:p>
          <a:p>
            <a:r>
              <a:rPr lang="fr-FR" altLang="fr-FR" dirty="0">
                <a:solidFill>
                  <a:srgbClr val="7F7F7F"/>
                </a:solidFill>
              </a:rPr>
              <a:t>Décrire le contexte économique, scientifique, technique, politique, sociétal, réglementaire…</a:t>
            </a:r>
          </a:p>
          <a:p>
            <a:r>
              <a:rPr lang="fr-FR" altLang="fr-FR" dirty="0">
                <a:solidFill>
                  <a:srgbClr val="7F7F7F"/>
                </a:solidFill>
              </a:rPr>
              <a:t>Décrire la ou les problématique(s) rencontrée(s) et les enjeu(x) stratégique(s) pour le consortium au regard de ce contexte.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7</a:t>
            </a:fld>
            <a:endParaRPr lang="fr-FR" altLang="fr-FR"/>
          </a:p>
        </p:txBody>
      </p:sp>
    </p:spTree>
    <p:extLst>
      <p:ext uri="{BB962C8B-B14F-4D97-AF65-F5344CB8AC3E}">
        <p14:creationId xmlns:p14="http://schemas.microsoft.com/office/powerpoint/2010/main" val="48995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Décrire en quelques lignes le contenu du projet, les moyens alloués et les résultats attendus à l’issue du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8</a:t>
            </a:fld>
            <a:endParaRPr lang="fr-FR" altLang="fr-FR"/>
          </a:p>
        </p:txBody>
      </p:sp>
    </p:spTree>
    <p:extLst>
      <p:ext uri="{BB962C8B-B14F-4D97-AF65-F5344CB8AC3E}">
        <p14:creationId xmlns:p14="http://schemas.microsoft.com/office/powerpoint/2010/main" val="104650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Ces tableaux synthétiques doivent apporter la réponse à la question suivante : « Pourquoi tel et tel partenaires sont dans ce projet ? ».</a:t>
            </a:r>
          </a:p>
          <a:p>
            <a:r>
              <a:rPr lang="fr-FR" altLang="fr-FR" dirty="0"/>
              <a:t>Objectif général du projet : il se peut que l’objectif général du projet soit le même que l’objectif du porteur</a:t>
            </a:r>
          </a:p>
          <a:p>
            <a:r>
              <a:rPr lang="fr-FR" altLang="fr-FR" dirty="0"/>
              <a:t>Objectif(s) spécifique(s) par partenaire : les objectifs peuvent être très variés selon les partenaires. Ex : mettre au point un nouveau produit / service / process, lever des verrous technologiques ou cognitifs, acquérir de nouvelles connaissances / compétences, publier, découvrir le travail en mode collaboratif, baisser le coût de l’innovation…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9</a:t>
            </a:fld>
            <a:endParaRPr lang="fr-FR" altLang="fr-FR"/>
          </a:p>
        </p:txBody>
      </p:sp>
    </p:spTree>
    <p:extLst>
      <p:ext uri="{BB962C8B-B14F-4D97-AF65-F5344CB8AC3E}">
        <p14:creationId xmlns:p14="http://schemas.microsoft.com/office/powerpoint/2010/main" val="402024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Ces éléments administratifs (3 dernières colonnes) sont importants car ils permettront à </a:t>
            </a:r>
            <a:r>
              <a:rPr lang="fr-FR" altLang="fr-FR" err="1"/>
              <a:t>Valorial</a:t>
            </a:r>
            <a:r>
              <a:rPr lang="fr-FR" altLang="fr-FR"/>
              <a:t> de communiquer avec les bons interlocuteurs et à la bonne adresse postale : courrier de labellisation, suivi du projet pour le financement…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10</a:t>
            </a:fld>
            <a:endParaRPr lang="fr-FR" altLang="fr-FR"/>
          </a:p>
        </p:txBody>
      </p:sp>
    </p:spTree>
    <p:extLst>
      <p:ext uri="{BB962C8B-B14F-4D97-AF65-F5344CB8AC3E}">
        <p14:creationId xmlns:p14="http://schemas.microsoft.com/office/powerpoint/2010/main" val="3686934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descr="ppt-cou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30355"/>
          </a:xfrm>
          <a:prstGeom prst="rect">
            <a:avLst/>
          </a:prstGeom>
        </p:spPr>
      </p:pic>
      <p:sp>
        <p:nvSpPr>
          <p:cNvPr id="9" name="Espace réservé du texte 8"/>
          <p:cNvSpPr>
            <a:spLocks noGrp="1"/>
          </p:cNvSpPr>
          <p:nvPr>
            <p:ph type="body" sz="quarter" idx="10" hasCustomPrompt="1"/>
          </p:nvPr>
        </p:nvSpPr>
        <p:spPr>
          <a:xfrm>
            <a:off x="4596092" y="3776048"/>
            <a:ext cx="4116388" cy="1778000"/>
          </a:xfrm>
          <a:prstGeom prst="rect">
            <a:avLst/>
          </a:prstGeom>
        </p:spPr>
        <p:txBody>
          <a:bodyPr vert="horz"/>
          <a:lstStyle>
            <a:lvl1pPr marL="0" indent="0" algn="r">
              <a:spcBef>
                <a:spcPts val="0"/>
              </a:spcBef>
              <a:buNone/>
              <a:defRPr sz="3000" b="0">
                <a:solidFill>
                  <a:schemeClr val="bg1"/>
                </a:solidFill>
              </a:defRPr>
            </a:lvl1pPr>
            <a:lvl2pPr marL="0" indent="0" algn="r">
              <a:spcBef>
                <a:spcPts val="0"/>
              </a:spcBef>
              <a:buNone/>
              <a:defRPr sz="3000" baseline="0">
                <a:solidFill>
                  <a:schemeClr val="tx1"/>
                </a:solidFill>
                <a:latin typeface="Helvética"/>
                <a:cs typeface="Helvética"/>
              </a:defRPr>
            </a:lvl2pPr>
            <a:lvl3pPr marL="914400" indent="0">
              <a:buNone/>
              <a:defRPr/>
            </a:lvl3pPr>
          </a:lstStyle>
          <a:p>
            <a:pPr lvl="0"/>
            <a:r>
              <a:rPr lang="fr-FR"/>
              <a:t>Titre</a:t>
            </a:r>
          </a:p>
          <a:p>
            <a:pPr lvl="1"/>
            <a:r>
              <a:rPr lang="fr-FR"/>
              <a:t>Lieu - Date</a:t>
            </a:r>
          </a:p>
        </p:txBody>
      </p:sp>
    </p:spTree>
    <p:extLst>
      <p:ext uri="{BB962C8B-B14F-4D97-AF65-F5344CB8AC3E}">
        <p14:creationId xmlns:p14="http://schemas.microsoft.com/office/powerpoint/2010/main" val="352680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hapitre">
    <p:spTree>
      <p:nvGrpSpPr>
        <p:cNvPr id="1" name=""/>
        <p:cNvGrpSpPr/>
        <p:nvPr/>
      </p:nvGrpSpPr>
      <p:grpSpPr>
        <a:xfrm>
          <a:off x="0" y="0"/>
          <a:ext cx="0" cy="0"/>
          <a:chOff x="0" y="0"/>
          <a:chExt cx="0" cy="0"/>
        </a:xfrm>
      </p:grpSpPr>
      <p:pic>
        <p:nvPicPr>
          <p:cNvPr id="2" name="Image 1" descr="TeteChap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8"/>
            <a:ext cx="9144000" cy="6831687"/>
          </a:xfrm>
          <a:prstGeom prst="rect">
            <a:avLst/>
          </a:prstGeom>
        </p:spPr>
      </p:pic>
      <p:sp>
        <p:nvSpPr>
          <p:cNvPr id="8" name="Titre 1"/>
          <p:cNvSpPr>
            <a:spLocks noGrp="1"/>
          </p:cNvSpPr>
          <p:nvPr>
            <p:ph type="title" hasCustomPrompt="1"/>
          </p:nvPr>
        </p:nvSpPr>
        <p:spPr>
          <a:xfrm>
            <a:off x="4280818" y="4538686"/>
            <a:ext cx="4057002" cy="1143000"/>
          </a:xfrm>
          <a:prstGeom prst="rect">
            <a:avLst/>
          </a:prstGeom>
        </p:spPr>
        <p:txBody>
          <a:bodyPr/>
          <a:lstStyle>
            <a:lvl1pPr>
              <a:defRPr sz="2300" baseline="0">
                <a:solidFill>
                  <a:schemeClr val="bg1"/>
                </a:solidFill>
                <a:latin typeface="Helvética "/>
                <a:cs typeface="Helvética "/>
              </a:defRPr>
            </a:lvl1pPr>
          </a:lstStyle>
          <a:p>
            <a:r>
              <a:rPr lang="fr-FR"/>
              <a:t>Titre du chapitre </a:t>
            </a:r>
          </a:p>
        </p:txBody>
      </p:sp>
      <p:pic>
        <p:nvPicPr>
          <p:cNvPr id="4" name="Image 3" descr="Valorial_encart-horizontal-tit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986689" cy="1547023"/>
          </a:xfrm>
          <a:prstGeom prst="rect">
            <a:avLst/>
          </a:prstGeom>
        </p:spPr>
      </p:pic>
    </p:spTree>
    <p:extLst>
      <p:ext uri="{BB962C8B-B14F-4D97-AF65-F5344CB8AC3E}">
        <p14:creationId xmlns:p14="http://schemas.microsoft.com/office/powerpoint/2010/main" val="29732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7"/>
            <a:ext cx="9144000" cy="1233664"/>
          </a:xfrm>
          <a:prstGeom prst="rect">
            <a:avLst/>
          </a:prstGeom>
        </p:spPr>
      </p:pic>
      <p:sp>
        <p:nvSpPr>
          <p:cNvPr id="2" name="Titre 1"/>
          <p:cNvSpPr>
            <a:spLocks noGrp="1"/>
          </p:cNvSpPr>
          <p:nvPr>
            <p:ph type="title" hasCustomPrompt="1"/>
          </p:nvPr>
        </p:nvSpPr>
        <p:spPr>
          <a:xfrm>
            <a:off x="4742018" y="147675"/>
            <a:ext cx="4126345" cy="481589"/>
          </a:xfrm>
          <a:prstGeom prst="rect">
            <a:avLst/>
          </a:prstGeom>
        </p:spPr>
        <p:txBody>
          <a:bodyPr anchor="b" anchorCtr="0"/>
          <a:lstStyle>
            <a:lvl1pPr algn="r">
              <a:defRPr sz="1600" b="1" baseline="0">
                <a:solidFill>
                  <a:srgbClr val="FFFFFF"/>
                </a:solidFill>
              </a:defRPr>
            </a:lvl1pPr>
          </a:lstStyle>
          <a:p>
            <a:r>
              <a:rPr lang="fr-FR"/>
              <a:t>TITRE DU CHAPITRE</a:t>
            </a:r>
          </a:p>
        </p:txBody>
      </p:sp>
      <p:pic>
        <p:nvPicPr>
          <p:cNvPr id="5" name="Image 4"/>
          <p:cNvPicPr>
            <a:picLocks noChangeAspect="1"/>
          </p:cNvPicPr>
          <p:nvPr userDrawn="1"/>
        </p:nvPicPr>
        <p:blipFill rotWithShape="1">
          <a:blip r:embed="rId3">
            <a:extLst>
              <a:ext uri="{28A0092B-C50C-407E-A947-70E740481C1C}">
                <a14:useLocalDpi xmlns:a14="http://schemas.microsoft.com/office/drawing/2010/main" val="0"/>
              </a:ext>
            </a:extLst>
          </a:blip>
          <a:srcRect r="16164"/>
          <a:stretch/>
        </p:blipFill>
        <p:spPr>
          <a:xfrm>
            <a:off x="7326925" y="5971883"/>
            <a:ext cx="1817075" cy="886116"/>
          </a:xfrm>
          <a:prstGeom prst="rect">
            <a:avLst/>
          </a:prstGeom>
        </p:spPr>
      </p:pic>
      <p:sp>
        <p:nvSpPr>
          <p:cNvPr id="9" name="Espace réservé du texte 8"/>
          <p:cNvSpPr>
            <a:spLocks noGrp="1"/>
          </p:cNvSpPr>
          <p:nvPr>
            <p:ph type="body" sz="quarter" idx="10" hasCustomPrompt="1"/>
          </p:nvPr>
        </p:nvSpPr>
        <p:spPr>
          <a:xfrm>
            <a:off x="1513223" y="1703547"/>
            <a:ext cx="6509673" cy="4422775"/>
          </a:xfrm>
          <a:prstGeom prst="rect">
            <a:avLst/>
          </a:prstGeom>
        </p:spPr>
        <p:txBody>
          <a:bodyPr vert="horz"/>
          <a:lstStyle>
            <a:lvl1pPr marL="0" indent="0">
              <a:buNone/>
              <a:defRPr sz="3200">
                <a:solidFill>
                  <a:srgbClr val="ED9634"/>
                </a:solidFill>
              </a:defRPr>
            </a:lvl1pPr>
            <a:lvl2pPr marL="457200" indent="0">
              <a:spcAft>
                <a:spcPts val="800"/>
              </a:spcAft>
              <a:buNone/>
              <a:defRPr sz="2200" b="1">
                <a:solidFill>
                  <a:schemeClr val="tx1"/>
                </a:solidFill>
              </a:defRPr>
            </a:lvl2pPr>
            <a:lvl3pPr marL="741600" marR="0" indent="-284400" algn="l" defTabSz="457200" rtl="0" eaLnBrk="0" fontAlgn="base" latinLnBrk="0" hangingPunct="0">
              <a:lnSpc>
                <a:spcPct val="100000"/>
              </a:lnSpc>
              <a:spcBef>
                <a:spcPts val="312"/>
              </a:spcBef>
              <a:spcAft>
                <a:spcPct val="0"/>
              </a:spcAft>
              <a:buClrTx/>
              <a:buSzTx/>
              <a:buFont typeface="Arial"/>
              <a:buNone/>
              <a:tabLst/>
              <a:defRPr sz="1500" b="1">
                <a:solidFill>
                  <a:schemeClr val="tx1">
                    <a:lumMod val="65000"/>
                    <a:lumOff val="35000"/>
                  </a:schemeClr>
                </a:solidFill>
                <a:latin typeface="Helvética"/>
                <a:cs typeface="Helvética"/>
              </a:defRPr>
            </a:lvl3pPr>
            <a:lvl4pPr marL="741600" indent="-284400">
              <a:lnSpc>
                <a:spcPct val="100000"/>
              </a:lnSpc>
              <a:spcBef>
                <a:spcPts val="312"/>
              </a:spcBef>
              <a:buFont typeface="Arial"/>
              <a:buChar char="•"/>
              <a:defRPr sz="1300">
                <a:solidFill>
                  <a:schemeClr val="tx1">
                    <a:lumMod val="65000"/>
                    <a:lumOff val="35000"/>
                  </a:schemeClr>
                </a:solidFill>
                <a:latin typeface="Helvética"/>
                <a:cs typeface="Helvética"/>
              </a:defRPr>
            </a:lvl4pPr>
          </a:lstStyle>
          <a:p>
            <a:pPr lvl="0"/>
            <a:r>
              <a:rPr lang="fr-FR"/>
              <a:t>Titre de la </a:t>
            </a:r>
            <a:r>
              <a:rPr lang="fr-FR" err="1"/>
              <a:t>slide</a:t>
            </a:r>
            <a:endParaRPr lang="fr-FR"/>
          </a:p>
          <a:p>
            <a:pPr lvl="1"/>
            <a:r>
              <a:rPr lang="fr-FR"/>
              <a:t>Deuxième niveau (sous-titre)</a:t>
            </a:r>
          </a:p>
          <a:p>
            <a:pPr lvl="2"/>
            <a:r>
              <a:rPr lang="fr-FR"/>
              <a:t>Troisième niveau</a:t>
            </a:r>
          </a:p>
          <a:p>
            <a:pPr lvl="3"/>
            <a:r>
              <a:rPr lang="fr-FR"/>
              <a:t>Quatrième niveau (texte)</a:t>
            </a:r>
          </a:p>
          <a:p>
            <a:pPr lvl="2"/>
            <a:r>
              <a:rPr lang="fr-FR"/>
              <a:t>Troisième niveau</a:t>
            </a:r>
          </a:p>
          <a:p>
            <a:pPr lvl="3"/>
            <a:r>
              <a:rPr lang="fr-FR"/>
              <a:t>Quatrième niveau (texte)</a:t>
            </a:r>
          </a:p>
          <a:p>
            <a:pPr lvl="3"/>
            <a:endParaRPr lang="fr-FR"/>
          </a:p>
        </p:txBody>
      </p:sp>
      <p:sp>
        <p:nvSpPr>
          <p:cNvPr id="6" name="Espace réservé du numéro de diapositive 5"/>
          <p:cNvSpPr>
            <a:spLocks noGrp="1"/>
          </p:cNvSpPr>
          <p:nvPr>
            <p:ph type="sldNum" sz="quarter" idx="4"/>
          </p:nvPr>
        </p:nvSpPr>
        <p:spPr>
          <a:xfrm>
            <a:off x="378373" y="6356350"/>
            <a:ext cx="2133600" cy="365125"/>
          </a:xfrm>
          <a:prstGeom prst="rect">
            <a:avLst/>
          </a:prstGeom>
        </p:spPr>
        <p:txBody>
          <a:bodyPr vert="horz" lIns="91440" tIns="45720" rIns="91440" bIns="45720" rtlCol="0" anchor="ctr"/>
          <a:lstStyle>
            <a:lvl1pPr algn="l">
              <a:defRPr sz="1000">
                <a:solidFill>
                  <a:schemeClr val="bg1">
                    <a:lumMod val="75000"/>
                  </a:schemeClr>
                </a:solidFill>
                <a:latin typeface="Helvetica"/>
                <a:cs typeface="Helvetica"/>
              </a:defRPr>
            </a:lvl1pPr>
          </a:lstStyle>
          <a:p>
            <a:fld id="{1F52BFCE-2971-F54D-A5A8-1B669B6F7AB2}" type="slidenum">
              <a:rPr lang="fr-FR" smtClean="0"/>
              <a:pPr/>
              <a:t>‹N°›</a:t>
            </a:fld>
            <a:endParaRPr lang="fr-FR"/>
          </a:p>
        </p:txBody>
      </p:sp>
    </p:spTree>
    <p:extLst>
      <p:ext uri="{BB962C8B-B14F-4D97-AF65-F5344CB8AC3E}">
        <p14:creationId xmlns:p14="http://schemas.microsoft.com/office/powerpoint/2010/main" val="9425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pic>
        <p:nvPicPr>
          <p:cNvPr id="2" name="Image 1" descr="4eCover.png"/>
          <p:cNvPicPr>
            <a:picLocks noChangeAspect="1"/>
          </p:cNvPicPr>
          <p:nvPr userDrawn="1"/>
        </p:nvPicPr>
        <p:blipFill rotWithShape="1">
          <a:blip r:embed="rId2">
            <a:extLst>
              <a:ext uri="{28A0092B-C50C-407E-A947-70E740481C1C}">
                <a14:useLocalDpi xmlns:a14="http://schemas.microsoft.com/office/drawing/2010/main" val="0"/>
              </a:ext>
            </a:extLst>
          </a:blip>
          <a:srcRect b="26169"/>
          <a:stretch/>
        </p:blipFill>
        <p:spPr>
          <a:xfrm>
            <a:off x="0" y="0"/>
            <a:ext cx="9144000" cy="5044966"/>
          </a:xfrm>
          <a:prstGeom prst="rect">
            <a:avLst/>
          </a:prstGeom>
        </p:spPr>
      </p:pic>
      <p:pic>
        <p:nvPicPr>
          <p:cNvPr id="9" name="Image 8" descr="4eCover.png"/>
          <p:cNvPicPr>
            <a:picLocks noChangeAspect="1"/>
          </p:cNvPicPr>
          <p:nvPr userDrawn="1"/>
        </p:nvPicPr>
        <p:blipFill rotWithShape="1">
          <a:blip r:embed="rId2">
            <a:extLst>
              <a:ext uri="{28A0092B-C50C-407E-A947-70E740481C1C}">
                <a14:useLocalDpi xmlns:a14="http://schemas.microsoft.com/office/drawing/2010/main" val="0"/>
              </a:ext>
            </a:extLst>
          </a:blip>
          <a:srcRect l="54368" t="75446" b="3148"/>
          <a:stretch/>
        </p:blipFill>
        <p:spPr>
          <a:xfrm>
            <a:off x="3552757" y="4755298"/>
            <a:ext cx="5483739" cy="1922302"/>
          </a:xfrm>
          <a:prstGeom prst="rect">
            <a:avLst/>
          </a:prstGeom>
        </p:spPr>
      </p:pic>
    </p:spTree>
    <p:extLst>
      <p:ext uri="{BB962C8B-B14F-4D97-AF65-F5344CB8AC3E}">
        <p14:creationId xmlns:p14="http://schemas.microsoft.com/office/powerpoint/2010/main" val="1273171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376" r:id="rId1"/>
    <p:sldLayoutId id="2147486378" r:id="rId2"/>
    <p:sldLayoutId id="2147486379" r:id="rId3"/>
    <p:sldLayoutId id="2147486382" r:id="rId4"/>
  </p:sldLayoutIdLst>
  <p:hf hdr="0" dt="0"/>
  <p:txStyles>
    <p:titleStyle>
      <a:lvl1pPr algn="l" defTabSz="457200" rtl="0" eaLnBrk="0" fontAlgn="base" hangingPunct="0">
        <a:spcBef>
          <a:spcPct val="0"/>
        </a:spcBef>
        <a:spcAft>
          <a:spcPct val="0"/>
        </a:spcAft>
        <a:defRPr sz="3200" b="1" kern="1200">
          <a:solidFill>
            <a:srgbClr val="ED9634"/>
          </a:solidFill>
          <a:latin typeface="Helvética"/>
          <a:ea typeface="MS PGothic" panose="020B0600070205080204" pitchFamily="34" charset="-128"/>
          <a:cs typeface="Helvética"/>
        </a:defRPr>
      </a:lvl1pPr>
      <a:lvl2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2pPr>
      <a:lvl3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3pPr>
      <a:lvl4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4pPr>
      <a:lvl5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SzPct val="100000"/>
        <a:buBlip>
          <a:blip r:embed="rId6"/>
        </a:buBlip>
        <a:defRPr sz="2200" b="1" kern="1200">
          <a:solidFill>
            <a:srgbClr val="000000"/>
          </a:solidFill>
          <a:latin typeface="Helvética"/>
          <a:ea typeface="MS PGothic" panose="020B0600070205080204" pitchFamily="34" charset="-128"/>
          <a:cs typeface="Helvética"/>
        </a:defRPr>
      </a:lvl1pPr>
      <a:lvl2pPr marL="742950" indent="-285750" algn="l" defTabSz="457200" rtl="0" eaLnBrk="0" fontAlgn="base" hangingPunct="0">
        <a:spcBef>
          <a:spcPct val="20000"/>
        </a:spcBef>
        <a:spcAft>
          <a:spcPct val="0"/>
        </a:spcAft>
        <a:buSzPct val="100000"/>
        <a:buFont typeface="Arial" panose="020B0604020202020204" pitchFamily="34" charset="0"/>
        <a:buChar char="–"/>
        <a:defRPr sz="1600" kern="1200">
          <a:solidFill>
            <a:srgbClr val="595959"/>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Calibri"/>
          <a:ea typeface="MS PGothic" panose="020B0600070205080204" pitchFamily="34" charset="-128"/>
          <a:cs typeface="Calibri"/>
        </a:defRPr>
      </a:lvl3pPr>
      <a:lvl4pPr marL="1371600" algn="l" defTabSz="457200" rtl="0" eaLnBrk="0" fontAlgn="base" hangingPunct="0">
        <a:spcBef>
          <a:spcPct val="20000"/>
        </a:spcBef>
        <a:spcAft>
          <a:spcPct val="0"/>
        </a:spcAft>
        <a:buFont typeface="Arial" panose="020B0604020202020204" pitchFamily="34" charset="0"/>
        <a:defRPr sz="2000" kern="1200">
          <a:solidFill>
            <a:schemeClr val="tx1"/>
          </a:solidFill>
          <a:latin typeface="+mn-lt"/>
          <a:ea typeface="Calibri" charset="0"/>
          <a:cs typeface="Calibri"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08081" y="3776425"/>
            <a:ext cx="4904403" cy="1015663"/>
          </a:xfrm>
          <a:prstGeom prst="rect">
            <a:avLst/>
          </a:prstGeom>
          <a:noFill/>
        </p:spPr>
        <p:txBody>
          <a:bodyPr wrap="square" rtlCol="0">
            <a:spAutoFit/>
          </a:bodyPr>
          <a:lstStyle/>
          <a:p>
            <a:pPr algn="r"/>
            <a:r>
              <a:rPr lang="fr-FR" sz="3000">
                <a:solidFill>
                  <a:schemeClr val="bg1"/>
                </a:solidFill>
                <a:latin typeface="Helvética"/>
                <a:ea typeface="Helvetica" charset="0"/>
                <a:cs typeface="Helvética"/>
              </a:rPr>
              <a:t>Fiche sensible</a:t>
            </a:r>
          </a:p>
          <a:p>
            <a:pPr algn="r"/>
            <a:r>
              <a:rPr lang="fr-FR" sz="3000">
                <a:latin typeface="Helvetica" charset="0"/>
                <a:ea typeface="Helvetica" charset="0"/>
                <a:cs typeface="Helvetica" charset="0"/>
              </a:rPr>
              <a:t>Acronyme du projet</a:t>
            </a:r>
          </a:p>
        </p:txBody>
      </p:sp>
    </p:spTree>
    <p:extLst>
      <p:ext uri="{BB962C8B-B14F-4D97-AF65-F5344CB8AC3E}">
        <p14:creationId xmlns:p14="http://schemas.microsoft.com/office/powerpoint/2010/main" val="268676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4458" y="147675"/>
            <a:ext cx="5863906" cy="481589"/>
          </a:xfrm>
        </p:spPr>
        <p:txBody>
          <a:bodyPr/>
          <a:lstStyle/>
          <a:p>
            <a:r>
              <a:rPr lang="fr-FR" sz="2000">
                <a:solidFill>
                  <a:schemeClr val="bg1"/>
                </a:solidFill>
                <a:latin typeface="Helvetica" charset="0"/>
                <a:ea typeface="Helvetica" charset="0"/>
                <a:cs typeface="Helvetica" charset="0"/>
              </a:rPr>
              <a:t>Synthèse des rôles attribués aux partenaire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10</a:t>
            </a:fld>
            <a:endParaRPr lang="fr-FR">
              <a:solidFill>
                <a:schemeClr val="bg1">
                  <a:lumMod val="50000"/>
                </a:schemeClr>
              </a:solidFill>
            </a:endParaRPr>
          </a:p>
        </p:txBody>
      </p:sp>
      <p:graphicFrame>
        <p:nvGraphicFramePr>
          <p:cNvPr id="6" name="Group 245">
            <a:extLst>
              <a:ext uri="{FF2B5EF4-FFF2-40B4-BE49-F238E27FC236}">
                <a16:creationId xmlns:a16="http://schemas.microsoft.com/office/drawing/2014/main" id="{A9256AE9-312F-4C62-A687-8E9BFE4121D9}"/>
              </a:ext>
            </a:extLst>
          </p:cNvPr>
          <p:cNvGraphicFramePr>
            <a:graphicFrameLocks noGrp="1"/>
          </p:cNvGraphicFramePr>
          <p:nvPr>
            <p:extLst>
              <p:ext uri="{D42A27DB-BD31-4B8C-83A1-F6EECF244321}">
                <p14:modId xmlns:p14="http://schemas.microsoft.com/office/powerpoint/2010/main" val="1420088696"/>
              </p:ext>
            </p:extLst>
          </p:nvPr>
        </p:nvGraphicFramePr>
        <p:xfrm>
          <a:off x="66675" y="1819275"/>
          <a:ext cx="9020175" cy="4063303"/>
        </p:xfrm>
        <a:graphic>
          <a:graphicData uri="http://schemas.openxmlformats.org/drawingml/2006/table">
            <a:tbl>
              <a:tblPr/>
              <a:tblGrid>
                <a:gridCol w="1217613">
                  <a:extLst>
                    <a:ext uri="{9D8B030D-6E8A-4147-A177-3AD203B41FA5}">
                      <a16:colId xmlns:a16="http://schemas.microsoft.com/office/drawing/2014/main" val="20000"/>
                    </a:ext>
                  </a:extLst>
                </a:gridCol>
                <a:gridCol w="3135312">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00175">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990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du projet</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Rôle des partenaires dans le projet, compétences requises</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Coordonnées du Responsable de projet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50" b="0" i="0" u="none" strike="noStrike" cap="none" normalizeH="0" baseline="0">
                          <a:ln>
                            <a:noFill/>
                          </a:ln>
                          <a:solidFill>
                            <a:srgbClr val="595959"/>
                          </a:solidFill>
                          <a:effectLst/>
                          <a:latin typeface="Calibri" pitchFamily="34" charset="0"/>
                          <a:ea typeface="ＭＳ Ｐゴシック" charset="-128"/>
                          <a:cs typeface="ＭＳ Ｐゴシック" charset="-128"/>
                        </a:rPr>
                        <a:t>(nom, prénom, mail, téléphone)</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Coordonnées du Directeur</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50" b="0" i="0" u="none" strike="noStrike" cap="none" normalizeH="0" baseline="0">
                          <a:ln>
                            <a:noFill/>
                          </a:ln>
                          <a:solidFill>
                            <a:srgbClr val="595959"/>
                          </a:solidFill>
                          <a:effectLst/>
                          <a:latin typeface="Calibri" pitchFamily="34" charset="0"/>
                          <a:ea typeface="ＭＳ Ｐゴシック" charset="-128"/>
                          <a:cs typeface="ＭＳ Ｐゴシック" charset="-128"/>
                        </a:rPr>
                        <a:t>(nom, prénom, mail, téléphone)</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05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Adresse complète</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670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4458" y="147675"/>
            <a:ext cx="5863906" cy="481589"/>
          </a:xfrm>
        </p:spPr>
        <p:txBody>
          <a:bodyPr/>
          <a:lstStyle/>
          <a:p>
            <a:r>
              <a:rPr lang="fr-FR" sz="2000">
                <a:solidFill>
                  <a:schemeClr val="bg1"/>
                </a:solidFill>
                <a:latin typeface="Helvetica" charset="0"/>
                <a:ea typeface="Helvetica" charset="0"/>
                <a:cs typeface="Helvetica" charset="0"/>
              </a:rPr>
              <a:t>Prestataires impliqués dans le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11</a:t>
            </a:fld>
            <a:endParaRPr lang="fr-FR">
              <a:solidFill>
                <a:schemeClr val="bg1">
                  <a:lumMod val="50000"/>
                </a:schemeClr>
              </a:solidFill>
            </a:endParaRPr>
          </a:p>
        </p:txBody>
      </p:sp>
      <p:graphicFrame>
        <p:nvGraphicFramePr>
          <p:cNvPr id="5" name="Group 262">
            <a:extLst>
              <a:ext uri="{FF2B5EF4-FFF2-40B4-BE49-F238E27FC236}">
                <a16:creationId xmlns:a16="http://schemas.microsoft.com/office/drawing/2014/main" id="{4B2477F8-C4D0-4E1F-A5C0-3279D7BC4458}"/>
              </a:ext>
            </a:extLst>
          </p:cNvPr>
          <p:cNvGraphicFramePr>
            <a:graphicFrameLocks noGrp="1"/>
          </p:cNvGraphicFramePr>
          <p:nvPr>
            <p:extLst>
              <p:ext uri="{D42A27DB-BD31-4B8C-83A1-F6EECF244321}">
                <p14:modId xmlns:p14="http://schemas.microsoft.com/office/powerpoint/2010/main" val="2718172164"/>
              </p:ext>
            </p:extLst>
          </p:nvPr>
        </p:nvGraphicFramePr>
        <p:xfrm>
          <a:off x="66675" y="1819275"/>
          <a:ext cx="8991600" cy="3970339"/>
        </p:xfrm>
        <a:graphic>
          <a:graphicData uri="http://schemas.openxmlformats.org/drawingml/2006/table">
            <a:tbl>
              <a:tblPr/>
              <a:tblGrid>
                <a:gridCol w="3389313">
                  <a:extLst>
                    <a:ext uri="{9D8B030D-6E8A-4147-A177-3AD203B41FA5}">
                      <a16:colId xmlns:a16="http://schemas.microsoft.com/office/drawing/2014/main" val="20000"/>
                    </a:ext>
                  </a:extLst>
                </a:gridCol>
                <a:gridCol w="1987550">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754187">
                  <a:extLst>
                    <a:ext uri="{9D8B030D-6E8A-4147-A177-3AD203B41FA5}">
                      <a16:colId xmlns:a16="http://schemas.microsoft.com/office/drawing/2014/main" val="20003"/>
                    </a:ext>
                  </a:extLst>
                </a:gridCol>
              </a:tblGrid>
              <a:tr h="990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Nature de la prestation</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qui fait réaliser la prestation</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prestataire</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Adresse du prestataire</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XXXX</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091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Caractère innovant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12</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Etat de l’art :</a:t>
            </a:r>
          </a:p>
          <a:p>
            <a:pPr algn="just" eaLnBrk="1" hangingPunct="1">
              <a:spcAft>
                <a:spcPts val="600"/>
              </a:spcAft>
            </a:pPr>
            <a:r>
              <a:rPr lang="fr-FR" altLang="fr-FR" sz="1400" b="0" dirty="0">
                <a:solidFill>
                  <a:srgbClr val="595A59"/>
                </a:solidFill>
                <a:latin typeface="Helvetica" charset="0"/>
                <a:ea typeface="Helvetica" charset="0"/>
                <a:cs typeface="Helvetica" charset="0"/>
              </a:rPr>
              <a:t>XXXXX</a:t>
            </a: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Ce qu’apporte le projet par rapport à l’existant :</a:t>
            </a:r>
          </a:p>
          <a:p>
            <a:pPr algn="just" eaLnBrk="1" hangingPunct="1">
              <a:spcAft>
                <a:spcPts val="600"/>
              </a:spcAft>
            </a:pPr>
            <a:r>
              <a:rPr lang="fr-FR" altLang="fr-FR" sz="1400" b="0" dirty="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306446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Conditions de collaboration</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13</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Formalisation du partenariat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428932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Schéma d’organisation des lots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14</a:t>
            </a:fld>
            <a:endParaRPr lang="fr-FR">
              <a:solidFill>
                <a:schemeClr val="bg1">
                  <a:lumMod val="50000"/>
                </a:schemeClr>
              </a:solidFill>
            </a:endParaRPr>
          </a:p>
        </p:txBody>
      </p:sp>
      <p:sp>
        <p:nvSpPr>
          <p:cNvPr id="9" name="Rectangle à coins arrondis 4">
            <a:extLst>
              <a:ext uri="{FF2B5EF4-FFF2-40B4-BE49-F238E27FC236}">
                <a16:creationId xmlns:a16="http://schemas.microsoft.com/office/drawing/2014/main" id="{61196F1A-F23D-45EF-A5E5-AC053EE74527}"/>
              </a:ext>
            </a:extLst>
          </p:cNvPr>
          <p:cNvSpPr>
            <a:spLocks noChangeArrowheads="1"/>
          </p:cNvSpPr>
          <p:nvPr/>
        </p:nvSpPr>
        <p:spPr bwMode="auto">
          <a:xfrm>
            <a:off x="3806825" y="1373188"/>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1</a:t>
            </a:r>
          </a:p>
        </p:txBody>
      </p:sp>
      <p:sp>
        <p:nvSpPr>
          <p:cNvPr id="10" name="Rectangle à coins arrondis 5">
            <a:extLst>
              <a:ext uri="{FF2B5EF4-FFF2-40B4-BE49-F238E27FC236}">
                <a16:creationId xmlns:a16="http://schemas.microsoft.com/office/drawing/2014/main" id="{5AC017FB-0F37-4D33-8AD1-884E08EB3B61}"/>
              </a:ext>
            </a:extLst>
          </p:cNvPr>
          <p:cNvSpPr>
            <a:spLocks noChangeArrowheads="1"/>
          </p:cNvSpPr>
          <p:nvPr/>
        </p:nvSpPr>
        <p:spPr bwMode="auto">
          <a:xfrm>
            <a:off x="1966913" y="2322513"/>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2</a:t>
            </a:r>
          </a:p>
        </p:txBody>
      </p:sp>
      <p:sp>
        <p:nvSpPr>
          <p:cNvPr id="11" name="Rectangle à coins arrondis 6">
            <a:extLst>
              <a:ext uri="{FF2B5EF4-FFF2-40B4-BE49-F238E27FC236}">
                <a16:creationId xmlns:a16="http://schemas.microsoft.com/office/drawing/2014/main" id="{77D06140-5DF4-41DC-B064-D3274874F020}"/>
              </a:ext>
            </a:extLst>
          </p:cNvPr>
          <p:cNvSpPr>
            <a:spLocks noChangeArrowheads="1"/>
          </p:cNvSpPr>
          <p:nvPr/>
        </p:nvSpPr>
        <p:spPr bwMode="auto">
          <a:xfrm>
            <a:off x="5753100" y="2309813"/>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3</a:t>
            </a:r>
          </a:p>
        </p:txBody>
      </p:sp>
      <p:sp>
        <p:nvSpPr>
          <p:cNvPr id="12" name="Rectangle à coins arrondis 8">
            <a:extLst>
              <a:ext uri="{FF2B5EF4-FFF2-40B4-BE49-F238E27FC236}">
                <a16:creationId xmlns:a16="http://schemas.microsoft.com/office/drawing/2014/main" id="{0EEE749F-C09D-4011-94E3-EAE72698A312}"/>
              </a:ext>
            </a:extLst>
          </p:cNvPr>
          <p:cNvSpPr>
            <a:spLocks noChangeArrowheads="1"/>
          </p:cNvSpPr>
          <p:nvPr/>
        </p:nvSpPr>
        <p:spPr bwMode="auto">
          <a:xfrm>
            <a:off x="3819525" y="3259138"/>
            <a:ext cx="1584325" cy="935037"/>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4</a:t>
            </a:r>
          </a:p>
        </p:txBody>
      </p:sp>
      <p:sp>
        <p:nvSpPr>
          <p:cNvPr id="13" name="Rectangle à coins arrondis 9">
            <a:extLst>
              <a:ext uri="{FF2B5EF4-FFF2-40B4-BE49-F238E27FC236}">
                <a16:creationId xmlns:a16="http://schemas.microsoft.com/office/drawing/2014/main" id="{F3F24474-6F40-490B-AD4B-A308DD2DF075}"/>
              </a:ext>
            </a:extLst>
          </p:cNvPr>
          <p:cNvSpPr>
            <a:spLocks noChangeArrowheads="1"/>
          </p:cNvSpPr>
          <p:nvPr/>
        </p:nvSpPr>
        <p:spPr bwMode="auto">
          <a:xfrm>
            <a:off x="3819525" y="4473575"/>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5</a:t>
            </a:r>
          </a:p>
        </p:txBody>
      </p:sp>
      <p:cxnSp>
        <p:nvCxnSpPr>
          <p:cNvPr id="14" name="Connecteur en angle 11">
            <a:extLst>
              <a:ext uri="{FF2B5EF4-FFF2-40B4-BE49-F238E27FC236}">
                <a16:creationId xmlns:a16="http://schemas.microsoft.com/office/drawing/2014/main" id="{B20CC6BF-175A-4E38-9F7F-87312B518734}"/>
              </a:ext>
            </a:extLst>
          </p:cNvPr>
          <p:cNvCxnSpPr>
            <a:cxnSpLocks noChangeShapeType="1"/>
            <a:stCxn id="9" idx="3"/>
            <a:endCxn id="11" idx="0"/>
          </p:cNvCxnSpPr>
          <p:nvPr/>
        </p:nvCxnSpPr>
        <p:spPr bwMode="auto">
          <a:xfrm>
            <a:off x="5391150" y="1841500"/>
            <a:ext cx="1154113" cy="468313"/>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5" name="Connecteur en angle 13">
            <a:extLst>
              <a:ext uri="{FF2B5EF4-FFF2-40B4-BE49-F238E27FC236}">
                <a16:creationId xmlns:a16="http://schemas.microsoft.com/office/drawing/2014/main" id="{4D060839-90C8-4381-9A9B-8EF2A068C244}"/>
              </a:ext>
            </a:extLst>
          </p:cNvPr>
          <p:cNvCxnSpPr>
            <a:cxnSpLocks noChangeShapeType="1"/>
            <a:stCxn id="9" idx="1"/>
            <a:endCxn id="10" idx="0"/>
          </p:cNvCxnSpPr>
          <p:nvPr/>
        </p:nvCxnSpPr>
        <p:spPr bwMode="auto">
          <a:xfrm rot="10800000" flipV="1">
            <a:off x="2759075" y="1841500"/>
            <a:ext cx="1047750" cy="481013"/>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6" name="Connecteur en angle 15">
            <a:extLst>
              <a:ext uri="{FF2B5EF4-FFF2-40B4-BE49-F238E27FC236}">
                <a16:creationId xmlns:a16="http://schemas.microsoft.com/office/drawing/2014/main" id="{50C4CF12-4CFB-443F-948A-27BDC78D4E3B}"/>
              </a:ext>
            </a:extLst>
          </p:cNvPr>
          <p:cNvCxnSpPr>
            <a:cxnSpLocks noChangeShapeType="1"/>
            <a:stCxn id="11" idx="2"/>
            <a:endCxn id="12" idx="3"/>
          </p:cNvCxnSpPr>
          <p:nvPr/>
        </p:nvCxnSpPr>
        <p:spPr bwMode="auto">
          <a:xfrm rot="5400000">
            <a:off x="5734051" y="2916237"/>
            <a:ext cx="481012" cy="1141413"/>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7" name="Connecteur en angle 17">
            <a:extLst>
              <a:ext uri="{FF2B5EF4-FFF2-40B4-BE49-F238E27FC236}">
                <a16:creationId xmlns:a16="http://schemas.microsoft.com/office/drawing/2014/main" id="{5B52F62B-7803-4D18-A014-C9484C6C1CB7}"/>
              </a:ext>
            </a:extLst>
          </p:cNvPr>
          <p:cNvCxnSpPr>
            <a:cxnSpLocks noChangeShapeType="1"/>
            <a:stCxn id="10" idx="2"/>
            <a:endCxn id="12" idx="1"/>
          </p:cNvCxnSpPr>
          <p:nvPr/>
        </p:nvCxnSpPr>
        <p:spPr bwMode="auto">
          <a:xfrm rot="16200000" flipH="1">
            <a:off x="3055144" y="2963069"/>
            <a:ext cx="468312" cy="1060450"/>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8" name="Connecteur droit avec flèche 19">
            <a:extLst>
              <a:ext uri="{FF2B5EF4-FFF2-40B4-BE49-F238E27FC236}">
                <a16:creationId xmlns:a16="http://schemas.microsoft.com/office/drawing/2014/main" id="{13A24DCA-9D8D-4A81-9593-DA6989CC7128}"/>
              </a:ext>
            </a:extLst>
          </p:cNvPr>
          <p:cNvCxnSpPr>
            <a:cxnSpLocks noChangeShapeType="1"/>
            <a:stCxn id="12" idx="2"/>
            <a:endCxn id="13" idx="0"/>
          </p:cNvCxnSpPr>
          <p:nvPr/>
        </p:nvCxnSpPr>
        <p:spPr bwMode="auto">
          <a:xfrm>
            <a:off x="4611688" y="4194175"/>
            <a:ext cx="0" cy="279400"/>
          </a:xfrm>
          <a:prstGeom prst="straightConnector1">
            <a:avLst/>
          </a:prstGeom>
          <a:noFill/>
          <a:ln w="9525" algn="ctr">
            <a:solidFill>
              <a:srgbClr val="EC7404"/>
            </a:solidFill>
            <a:round/>
            <a:headEnd/>
            <a:tailEnd type="arrow" w="med" len="med"/>
          </a:ln>
          <a:extLst>
            <a:ext uri="{909E8E84-426E-40DD-AFC4-6F175D3DCCD1}">
              <a14:hiddenFill xmlns:a14="http://schemas.microsoft.com/office/drawing/2010/main">
                <a:noFill/>
              </a14:hiddenFill>
            </a:ext>
          </a:extLst>
        </p:spPr>
      </p:cxnSp>
      <p:sp>
        <p:nvSpPr>
          <p:cNvPr id="19" name="Rectangle à coins arrondis 9">
            <a:extLst>
              <a:ext uri="{FF2B5EF4-FFF2-40B4-BE49-F238E27FC236}">
                <a16:creationId xmlns:a16="http://schemas.microsoft.com/office/drawing/2014/main" id="{A90A6558-05A7-4E75-ADDA-15D3ED1AE2CA}"/>
              </a:ext>
            </a:extLst>
          </p:cNvPr>
          <p:cNvSpPr>
            <a:spLocks noChangeArrowheads="1"/>
          </p:cNvSpPr>
          <p:nvPr/>
        </p:nvSpPr>
        <p:spPr bwMode="auto">
          <a:xfrm>
            <a:off x="3817938" y="5646738"/>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6</a:t>
            </a:r>
          </a:p>
        </p:txBody>
      </p:sp>
      <p:cxnSp>
        <p:nvCxnSpPr>
          <p:cNvPr id="20" name="Connecteur droit avec flèche 19">
            <a:extLst>
              <a:ext uri="{FF2B5EF4-FFF2-40B4-BE49-F238E27FC236}">
                <a16:creationId xmlns:a16="http://schemas.microsoft.com/office/drawing/2014/main" id="{1BB5C982-880F-4145-84FF-631741453DB5}"/>
              </a:ext>
            </a:extLst>
          </p:cNvPr>
          <p:cNvCxnSpPr>
            <a:cxnSpLocks noChangeShapeType="1"/>
            <a:stCxn id="13" idx="2"/>
          </p:cNvCxnSpPr>
          <p:nvPr/>
        </p:nvCxnSpPr>
        <p:spPr bwMode="auto">
          <a:xfrm flipH="1">
            <a:off x="4610100" y="5410200"/>
            <a:ext cx="1588" cy="236538"/>
          </a:xfrm>
          <a:prstGeom prst="straightConnector1">
            <a:avLst/>
          </a:prstGeom>
          <a:noFill/>
          <a:ln w="9525" algn="ctr">
            <a:solidFill>
              <a:srgbClr val="EC7404"/>
            </a:solidFill>
            <a:round/>
            <a:headEnd/>
            <a:tailEnd type="arrow" w="med" len="med"/>
          </a:ln>
          <a:extLst>
            <a:ext uri="{909E8E84-426E-40DD-AFC4-6F175D3DCCD1}">
              <a14:hiddenFill xmlns:a14="http://schemas.microsoft.com/office/drawing/2010/main">
                <a:noFill/>
              </a14:hiddenFill>
            </a:ext>
          </a:extLst>
        </p:spPr>
      </p:cxnSp>
      <p:sp>
        <p:nvSpPr>
          <p:cNvPr id="21" name="Oval 75">
            <a:extLst>
              <a:ext uri="{FF2B5EF4-FFF2-40B4-BE49-F238E27FC236}">
                <a16:creationId xmlns:a16="http://schemas.microsoft.com/office/drawing/2014/main" id="{1005CC16-E93D-4A53-93A4-9618677FEBC1}"/>
              </a:ext>
            </a:extLst>
          </p:cNvPr>
          <p:cNvSpPr>
            <a:spLocks noChangeArrowheads="1"/>
          </p:cNvSpPr>
          <p:nvPr/>
        </p:nvSpPr>
        <p:spPr bwMode="auto">
          <a:xfrm>
            <a:off x="388938" y="1651000"/>
            <a:ext cx="373062" cy="381000"/>
          </a:xfrm>
          <a:prstGeom prst="ellipse">
            <a:avLst/>
          </a:prstGeom>
          <a:solidFill>
            <a:srgbClr val="EC740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en-US" altLang="fr-FR" b="1">
              <a:solidFill>
                <a:schemeClr val="tx1"/>
              </a:solidFill>
              <a:latin typeface="Arial Unicode MS" panose="020B0604020202020204" pitchFamily="34" charset="-128"/>
              <a:cs typeface="Arial" panose="020B0604020202020204" pitchFamily="34" charset="0"/>
            </a:endParaRPr>
          </a:p>
        </p:txBody>
      </p:sp>
      <p:sp>
        <p:nvSpPr>
          <p:cNvPr id="22" name="WordArt 17">
            <a:extLst>
              <a:ext uri="{FF2B5EF4-FFF2-40B4-BE49-F238E27FC236}">
                <a16:creationId xmlns:a16="http://schemas.microsoft.com/office/drawing/2014/main" id="{38A828AE-05AF-4AE2-A803-7DEAE69A2A54}"/>
              </a:ext>
            </a:extLst>
          </p:cNvPr>
          <p:cNvSpPr>
            <a:spLocks noChangeArrowheads="1" noChangeShapeType="1" noTextEdit="1"/>
          </p:cNvSpPr>
          <p:nvPr/>
        </p:nvSpPr>
        <p:spPr bwMode="auto">
          <a:xfrm rot="-866642">
            <a:off x="388938" y="2322513"/>
            <a:ext cx="2162175" cy="64770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Exemple</a:t>
            </a:r>
          </a:p>
        </p:txBody>
      </p:sp>
    </p:spTree>
    <p:extLst>
      <p:ext uri="{BB962C8B-B14F-4D97-AF65-F5344CB8AC3E}">
        <p14:creationId xmlns:p14="http://schemas.microsoft.com/office/powerpoint/2010/main" val="103979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Organisation des lots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15</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Lot 1</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Titre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 responsable :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Partenaires participants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Livrables attendus </a:t>
            </a:r>
          </a:p>
          <a:p>
            <a:pPr lvl="1" eaLnBrk="1" hangingPunct="1">
              <a:lnSpc>
                <a:spcPct val="150000"/>
              </a:lnSpc>
              <a:spcBef>
                <a:spcPts val="0"/>
              </a:spcBef>
              <a:spcAft>
                <a:spcPts val="0"/>
              </a:spcAft>
            </a:pPr>
            <a:endParaRPr lang="fr-FR" altLang="fr-FR" sz="14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Lot 2</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Titre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 responsable :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Partenaires participants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Livrables attendus :</a:t>
            </a:r>
          </a:p>
          <a:p>
            <a:pPr lvl="1" eaLnBrk="1" hangingPunct="1">
              <a:lnSpc>
                <a:spcPct val="150000"/>
              </a:lnSpc>
              <a:spcBef>
                <a:spcPts val="0"/>
              </a:spcBef>
              <a:spcAft>
                <a:spcPts val="0"/>
              </a:spcAft>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a:t>
            </a:r>
            <a:endParaRPr lang="fr-FR" altLang="fr-FR" sz="1400" b="0">
              <a:solidFill>
                <a:srgbClr val="595A59"/>
              </a:solidFill>
              <a:latin typeface="Helvetica" charset="0"/>
              <a:ea typeface="Helvetica" charset="0"/>
              <a:cs typeface="Helvetica" charset="0"/>
            </a:endParaRPr>
          </a:p>
        </p:txBody>
      </p:sp>
    </p:spTree>
    <p:extLst>
      <p:ext uri="{BB962C8B-B14F-4D97-AF65-F5344CB8AC3E}">
        <p14:creationId xmlns:p14="http://schemas.microsoft.com/office/powerpoint/2010/main" val="412635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Identification des points critiques, verrous…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16</a:t>
            </a:fld>
            <a:endParaRPr lang="fr-FR">
              <a:solidFill>
                <a:schemeClr val="bg1">
                  <a:lumMod val="50000"/>
                </a:schemeClr>
              </a:solidFill>
            </a:endParaRPr>
          </a:p>
        </p:txBody>
      </p:sp>
      <p:graphicFrame>
        <p:nvGraphicFramePr>
          <p:cNvPr id="7" name="Group 63">
            <a:extLst>
              <a:ext uri="{FF2B5EF4-FFF2-40B4-BE49-F238E27FC236}">
                <a16:creationId xmlns:a16="http://schemas.microsoft.com/office/drawing/2014/main" id="{771CEAE7-1195-44A5-8274-F492AF4D8BD6}"/>
              </a:ext>
            </a:extLst>
          </p:cNvPr>
          <p:cNvGraphicFramePr>
            <a:graphicFrameLocks noGrp="1"/>
          </p:cNvGraphicFramePr>
          <p:nvPr>
            <p:extLst>
              <p:ext uri="{D42A27DB-BD31-4B8C-83A1-F6EECF244321}">
                <p14:modId xmlns:p14="http://schemas.microsoft.com/office/powerpoint/2010/main" val="1065505424"/>
              </p:ext>
            </p:extLst>
          </p:nvPr>
        </p:nvGraphicFramePr>
        <p:xfrm>
          <a:off x="297224" y="1839687"/>
          <a:ext cx="8571139" cy="3260218"/>
        </p:xfrm>
        <a:graphic>
          <a:graphicData uri="http://schemas.openxmlformats.org/drawingml/2006/table">
            <a:tbl>
              <a:tblPr/>
              <a:tblGrid>
                <a:gridCol w="3835854">
                  <a:extLst>
                    <a:ext uri="{9D8B030D-6E8A-4147-A177-3AD203B41FA5}">
                      <a16:colId xmlns:a16="http://schemas.microsoft.com/office/drawing/2014/main" val="20000"/>
                    </a:ext>
                  </a:extLst>
                </a:gridCol>
                <a:gridCol w="4735285">
                  <a:extLst>
                    <a:ext uri="{9D8B030D-6E8A-4147-A177-3AD203B41FA5}">
                      <a16:colId xmlns:a16="http://schemas.microsoft.com/office/drawing/2014/main" val="20001"/>
                    </a:ext>
                  </a:extLst>
                </a:gridCol>
              </a:tblGrid>
              <a:tr h="6588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Points critiques, verrous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(technologiques, partenariaux, technico-économiques…)</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Solutions envisagées pour la réussite du projet</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144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4912" y="147675"/>
            <a:ext cx="6143451" cy="481589"/>
          </a:xfrm>
        </p:spPr>
        <p:txBody>
          <a:bodyPr/>
          <a:lstStyle/>
          <a:p>
            <a:r>
              <a:rPr lang="fr-FR" sz="2000" dirty="0">
                <a:solidFill>
                  <a:schemeClr val="bg1"/>
                </a:solidFill>
                <a:latin typeface="Helvetica" charset="0"/>
                <a:ea typeface="Helvetica" charset="0"/>
                <a:cs typeface="Helvetica" charset="0"/>
              </a:rPr>
              <a:t>Marché concerné / Retombées économiques potentielles</a:t>
            </a:r>
            <a:endParaRPr lang="fr-FR" sz="2000" dirty="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17</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Quel(s) est (sont) le(s) marché(s) concerné(s) par le projet ?</a:t>
            </a:r>
          </a:p>
          <a:p>
            <a:pPr algn="just" eaLnBrk="1" hangingPunct="1">
              <a:spcAft>
                <a:spcPts val="600"/>
              </a:spcAft>
            </a:pPr>
            <a:r>
              <a:rPr lang="fr-FR" altLang="fr-FR" sz="1800" b="0" dirty="0">
                <a:solidFill>
                  <a:srgbClr val="595A59"/>
                </a:solidFill>
                <a:latin typeface="Helvetica" charset="0"/>
                <a:ea typeface="Helvetica" charset="0"/>
                <a:cs typeface="Helvetica" charset="0"/>
              </a:rPr>
              <a:t>XXXXX</a:t>
            </a:r>
          </a:p>
          <a:p>
            <a:pPr marL="285750" indent="-285750" algn="just" eaLnBrk="1" hangingPunct="1">
              <a:spcAft>
                <a:spcPts val="600"/>
              </a:spcAft>
              <a:buBlip>
                <a:blip r:embed="rId3"/>
              </a:buBlip>
            </a:pPr>
            <a:endParaRPr lang="fr-FR" altLang="fr-FR" sz="1700" b="0" dirty="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Quelles sont les potentielles retombées économiques du projet ? </a:t>
            </a:r>
          </a:p>
          <a:p>
            <a:pPr algn="just" eaLnBrk="1" hangingPunct="1">
              <a:spcAft>
                <a:spcPts val="600"/>
              </a:spcAft>
            </a:pPr>
            <a:r>
              <a:rPr lang="fr-FR" altLang="fr-FR" sz="1800" b="0" dirty="0">
                <a:solidFill>
                  <a:srgbClr val="595A59"/>
                </a:solidFill>
                <a:latin typeface="Helvetica" charset="0"/>
                <a:ea typeface="Helvetica" charset="0"/>
                <a:cs typeface="Helvetica" charset="0"/>
              </a:rPr>
              <a:t>XXXXX</a:t>
            </a:r>
          </a:p>
          <a:p>
            <a:pPr marL="285750" indent="-285750" algn="just" eaLnBrk="1" hangingPunct="1">
              <a:spcAft>
                <a:spcPts val="600"/>
              </a:spcAft>
              <a:buBlip>
                <a:blip r:embed="rId3"/>
              </a:buBlip>
            </a:pPr>
            <a:endParaRPr lang="fr-FR" altLang="fr-FR" sz="1700" b="0" dirty="0">
              <a:latin typeface="Helvetica" pitchFamily="34" charset="0"/>
              <a:ea typeface="Helvetica" charset="0"/>
              <a:cs typeface="Helvetica" charset="0"/>
            </a:endParaRPr>
          </a:p>
        </p:txBody>
      </p:sp>
      <p:sp>
        <p:nvSpPr>
          <p:cNvPr id="3" name="ZoneTexte 2">
            <a:extLst>
              <a:ext uri="{FF2B5EF4-FFF2-40B4-BE49-F238E27FC236}">
                <a16:creationId xmlns:a16="http://schemas.microsoft.com/office/drawing/2014/main" id="{34CF0015-493F-4696-A24B-FCF7D9D0D94F}"/>
              </a:ext>
            </a:extLst>
          </p:cNvPr>
          <p:cNvSpPr txBox="1"/>
          <p:nvPr/>
        </p:nvSpPr>
        <p:spPr>
          <a:xfrm>
            <a:off x="3980688" y="3706712"/>
            <a:ext cx="4096512" cy="2308324"/>
          </a:xfrm>
          <a:prstGeom prst="rect">
            <a:avLst/>
          </a:prstGeom>
          <a:solidFill>
            <a:srgbClr val="FFFF00"/>
          </a:solidFill>
        </p:spPr>
        <p:txBody>
          <a:bodyPr wrap="square" rtlCol="0">
            <a:spAutoFit/>
          </a:bodyPr>
          <a:lstStyle/>
          <a:p>
            <a:r>
              <a:rPr lang="fr-FR" dirty="0"/>
              <a:t>Même s’il s’agit d’un projet de recherche (fondamentale), présenter les marchés concernés par l’innovation développée au sein du projet ainsi que les potentielles retombées pour ce marché/la filière. C’est une notion importante pour le </a:t>
            </a:r>
            <a:r>
              <a:rPr lang="fr-FR" dirty="0" err="1"/>
              <a:t>pôl</a:t>
            </a:r>
            <a:r>
              <a:rPr lang="fr-FR" dirty="0"/>
              <a:t>, mais aussi pour l’ANR</a:t>
            </a:r>
          </a:p>
        </p:txBody>
      </p:sp>
    </p:spTree>
    <p:extLst>
      <p:ext uri="{BB962C8B-B14F-4D97-AF65-F5344CB8AC3E}">
        <p14:creationId xmlns:p14="http://schemas.microsoft.com/office/powerpoint/2010/main" val="360496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Retombées attendues à l’issue du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18</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139421" y="1363435"/>
            <a:ext cx="8318779" cy="757463"/>
          </a:xfrm>
        </p:spPr>
        <p:txBody>
          <a:bodyPr/>
          <a:lstStyle/>
          <a:p>
            <a:pPr marL="285750" indent="-285750" algn="just" eaLnBrk="1" hangingPunct="1">
              <a:spcAft>
                <a:spcPts val="600"/>
              </a:spcAft>
              <a:buBlip>
                <a:blip r:embed="rId3"/>
              </a:buBlip>
            </a:pPr>
            <a:r>
              <a:rPr lang="fr-FR" altLang="fr-FR" sz="1800" b="0">
                <a:ea typeface="ＭＳ Ｐゴシック" panose="020B0600070205080204" pitchFamily="34" charset="-128"/>
                <a:cs typeface="ＭＳ Ｐゴシック" panose="020B0600070205080204" pitchFamily="34" charset="-128"/>
              </a:rPr>
              <a:t>Retombées scientifiques et techniques à remplir par tout le consortium :</a:t>
            </a:r>
          </a:p>
        </p:txBody>
      </p:sp>
      <p:graphicFrame>
        <p:nvGraphicFramePr>
          <p:cNvPr id="9" name="Group 399">
            <a:extLst>
              <a:ext uri="{FF2B5EF4-FFF2-40B4-BE49-F238E27FC236}">
                <a16:creationId xmlns:a16="http://schemas.microsoft.com/office/drawing/2014/main" id="{2E49BC7A-BF1D-4557-AE23-1FCDFC6295CB}"/>
              </a:ext>
            </a:extLst>
          </p:cNvPr>
          <p:cNvGraphicFramePr>
            <a:graphicFrameLocks noGrp="1"/>
          </p:cNvGraphicFramePr>
          <p:nvPr/>
        </p:nvGraphicFramePr>
        <p:xfrm>
          <a:off x="77788" y="1804080"/>
          <a:ext cx="9066213" cy="4521200"/>
        </p:xfrm>
        <a:graphic>
          <a:graphicData uri="http://schemas.openxmlformats.org/drawingml/2006/table">
            <a:tbl>
              <a:tblPr/>
              <a:tblGrid>
                <a:gridCol w="1370013">
                  <a:extLst>
                    <a:ext uri="{9D8B030D-6E8A-4147-A177-3AD203B41FA5}">
                      <a16:colId xmlns:a16="http://schemas.microsoft.com/office/drawing/2014/main" val="20000"/>
                    </a:ext>
                  </a:extLst>
                </a:gridCol>
                <a:gridCol w="1912937">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1198562">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74750">
                  <a:extLst>
                    <a:ext uri="{9D8B030D-6E8A-4147-A177-3AD203B41FA5}">
                      <a16:colId xmlns:a16="http://schemas.microsoft.com/office/drawing/2014/main" val="20005"/>
                    </a:ext>
                  </a:extLst>
                </a:gridCol>
                <a:gridCol w="1046163">
                  <a:extLst>
                    <a:ext uri="{9D8B030D-6E8A-4147-A177-3AD203B41FA5}">
                      <a16:colId xmlns:a16="http://schemas.microsoft.com/office/drawing/2014/main" val="20006"/>
                    </a:ext>
                  </a:extLst>
                </a:gridCol>
              </a:tblGrid>
              <a:tr h="370018">
                <a:tc rowSpan="2">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Nom du partenaire du projet</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gridSpan="6">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Rayonnement scientifique et technique prévisionnel</a:t>
                      </a:r>
                      <a:endParaRPr kumimoji="0" lang="fr-FR" altLang="fr-FR" sz="1200" b="0" i="0" u="sng"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927425">
                <a:tc vMerge="1">
                  <a:txBody>
                    <a:bodyPr/>
                    <a:lstStyle/>
                    <a:p>
                      <a:endParaRPr lang="fr-FR"/>
                    </a:p>
                  </a:txBody>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Nouvelles connaissances acquises sur…</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Publications scientifiques, Posters</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Publications professionnelles</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Brevets</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Nouvel outil, pilote</a:t>
                      </a: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Autres</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552644">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a:t>
                      </a: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5176">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587">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76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587">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2000">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132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Planning</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19</a:t>
            </a:fld>
            <a:endParaRPr lang="fr-FR">
              <a:solidFill>
                <a:schemeClr val="bg1">
                  <a:lumMod val="50000"/>
                </a:schemeClr>
              </a:solidFill>
            </a:endParaRPr>
          </a:p>
        </p:txBody>
      </p:sp>
      <p:graphicFrame>
        <p:nvGraphicFramePr>
          <p:cNvPr id="5" name="Group 7464">
            <a:extLst>
              <a:ext uri="{FF2B5EF4-FFF2-40B4-BE49-F238E27FC236}">
                <a16:creationId xmlns:a16="http://schemas.microsoft.com/office/drawing/2014/main" id="{EDE47C15-9F83-4E63-ABBE-277E6BEC0D9E}"/>
              </a:ext>
            </a:extLst>
          </p:cNvPr>
          <p:cNvGraphicFramePr>
            <a:graphicFrameLocks noGrp="1"/>
          </p:cNvGraphicFramePr>
          <p:nvPr>
            <p:extLst>
              <p:ext uri="{D42A27DB-BD31-4B8C-83A1-F6EECF244321}">
                <p14:modId xmlns:p14="http://schemas.microsoft.com/office/powerpoint/2010/main" val="3059609867"/>
              </p:ext>
            </p:extLst>
          </p:nvPr>
        </p:nvGraphicFramePr>
        <p:xfrm>
          <a:off x="0" y="2051006"/>
          <a:ext cx="9144000" cy="4314827"/>
        </p:xfrm>
        <a:graphic>
          <a:graphicData uri="http://schemas.openxmlformats.org/drawingml/2006/table">
            <a:tbl>
              <a:tblPr/>
              <a:tblGrid>
                <a:gridCol w="500063">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217487">
                  <a:extLst>
                    <a:ext uri="{9D8B030D-6E8A-4147-A177-3AD203B41FA5}">
                      <a16:colId xmlns:a16="http://schemas.microsoft.com/office/drawing/2014/main" val="20002"/>
                    </a:ext>
                  </a:extLst>
                </a:gridCol>
                <a:gridCol w="217488">
                  <a:extLst>
                    <a:ext uri="{9D8B030D-6E8A-4147-A177-3AD203B41FA5}">
                      <a16:colId xmlns:a16="http://schemas.microsoft.com/office/drawing/2014/main" val="20003"/>
                    </a:ext>
                  </a:extLst>
                </a:gridCol>
                <a:gridCol w="219075">
                  <a:extLst>
                    <a:ext uri="{9D8B030D-6E8A-4147-A177-3AD203B41FA5}">
                      <a16:colId xmlns:a16="http://schemas.microsoft.com/office/drawing/2014/main" val="20004"/>
                    </a:ext>
                  </a:extLst>
                </a:gridCol>
                <a:gridCol w="217487">
                  <a:extLst>
                    <a:ext uri="{9D8B030D-6E8A-4147-A177-3AD203B41FA5}">
                      <a16:colId xmlns:a16="http://schemas.microsoft.com/office/drawing/2014/main" val="20005"/>
                    </a:ext>
                  </a:extLst>
                </a:gridCol>
                <a:gridCol w="219075">
                  <a:extLst>
                    <a:ext uri="{9D8B030D-6E8A-4147-A177-3AD203B41FA5}">
                      <a16:colId xmlns:a16="http://schemas.microsoft.com/office/drawing/2014/main" val="20006"/>
                    </a:ext>
                  </a:extLst>
                </a:gridCol>
                <a:gridCol w="217488">
                  <a:extLst>
                    <a:ext uri="{9D8B030D-6E8A-4147-A177-3AD203B41FA5}">
                      <a16:colId xmlns:a16="http://schemas.microsoft.com/office/drawing/2014/main" val="20007"/>
                    </a:ext>
                  </a:extLst>
                </a:gridCol>
                <a:gridCol w="219075">
                  <a:extLst>
                    <a:ext uri="{9D8B030D-6E8A-4147-A177-3AD203B41FA5}">
                      <a16:colId xmlns:a16="http://schemas.microsoft.com/office/drawing/2014/main" val="20008"/>
                    </a:ext>
                  </a:extLst>
                </a:gridCol>
                <a:gridCol w="217487">
                  <a:extLst>
                    <a:ext uri="{9D8B030D-6E8A-4147-A177-3AD203B41FA5}">
                      <a16:colId xmlns:a16="http://schemas.microsoft.com/office/drawing/2014/main" val="20009"/>
                    </a:ext>
                  </a:extLst>
                </a:gridCol>
                <a:gridCol w="217488">
                  <a:extLst>
                    <a:ext uri="{9D8B030D-6E8A-4147-A177-3AD203B41FA5}">
                      <a16:colId xmlns:a16="http://schemas.microsoft.com/office/drawing/2014/main" val="20010"/>
                    </a:ext>
                  </a:extLst>
                </a:gridCol>
                <a:gridCol w="219075">
                  <a:extLst>
                    <a:ext uri="{9D8B030D-6E8A-4147-A177-3AD203B41FA5}">
                      <a16:colId xmlns:a16="http://schemas.microsoft.com/office/drawing/2014/main" val="20011"/>
                    </a:ext>
                  </a:extLst>
                </a:gridCol>
                <a:gridCol w="217487">
                  <a:extLst>
                    <a:ext uri="{9D8B030D-6E8A-4147-A177-3AD203B41FA5}">
                      <a16:colId xmlns:a16="http://schemas.microsoft.com/office/drawing/2014/main" val="20012"/>
                    </a:ext>
                  </a:extLst>
                </a:gridCol>
                <a:gridCol w="219075">
                  <a:extLst>
                    <a:ext uri="{9D8B030D-6E8A-4147-A177-3AD203B41FA5}">
                      <a16:colId xmlns:a16="http://schemas.microsoft.com/office/drawing/2014/main" val="20013"/>
                    </a:ext>
                  </a:extLst>
                </a:gridCol>
                <a:gridCol w="217488">
                  <a:extLst>
                    <a:ext uri="{9D8B030D-6E8A-4147-A177-3AD203B41FA5}">
                      <a16:colId xmlns:a16="http://schemas.microsoft.com/office/drawing/2014/main" val="20014"/>
                    </a:ext>
                  </a:extLst>
                </a:gridCol>
                <a:gridCol w="219075">
                  <a:extLst>
                    <a:ext uri="{9D8B030D-6E8A-4147-A177-3AD203B41FA5}">
                      <a16:colId xmlns:a16="http://schemas.microsoft.com/office/drawing/2014/main" val="20015"/>
                    </a:ext>
                  </a:extLst>
                </a:gridCol>
                <a:gridCol w="217487">
                  <a:extLst>
                    <a:ext uri="{9D8B030D-6E8A-4147-A177-3AD203B41FA5}">
                      <a16:colId xmlns:a16="http://schemas.microsoft.com/office/drawing/2014/main" val="20016"/>
                    </a:ext>
                  </a:extLst>
                </a:gridCol>
                <a:gridCol w="217488">
                  <a:extLst>
                    <a:ext uri="{9D8B030D-6E8A-4147-A177-3AD203B41FA5}">
                      <a16:colId xmlns:a16="http://schemas.microsoft.com/office/drawing/2014/main" val="20017"/>
                    </a:ext>
                  </a:extLst>
                </a:gridCol>
                <a:gridCol w="219075">
                  <a:extLst>
                    <a:ext uri="{9D8B030D-6E8A-4147-A177-3AD203B41FA5}">
                      <a16:colId xmlns:a16="http://schemas.microsoft.com/office/drawing/2014/main" val="20018"/>
                    </a:ext>
                  </a:extLst>
                </a:gridCol>
                <a:gridCol w="217487">
                  <a:extLst>
                    <a:ext uri="{9D8B030D-6E8A-4147-A177-3AD203B41FA5}">
                      <a16:colId xmlns:a16="http://schemas.microsoft.com/office/drawing/2014/main" val="20019"/>
                    </a:ext>
                  </a:extLst>
                </a:gridCol>
                <a:gridCol w="219075">
                  <a:extLst>
                    <a:ext uri="{9D8B030D-6E8A-4147-A177-3AD203B41FA5}">
                      <a16:colId xmlns:a16="http://schemas.microsoft.com/office/drawing/2014/main" val="20020"/>
                    </a:ext>
                  </a:extLst>
                </a:gridCol>
                <a:gridCol w="217488">
                  <a:extLst>
                    <a:ext uri="{9D8B030D-6E8A-4147-A177-3AD203B41FA5}">
                      <a16:colId xmlns:a16="http://schemas.microsoft.com/office/drawing/2014/main" val="20021"/>
                    </a:ext>
                  </a:extLst>
                </a:gridCol>
                <a:gridCol w="219075">
                  <a:extLst>
                    <a:ext uri="{9D8B030D-6E8A-4147-A177-3AD203B41FA5}">
                      <a16:colId xmlns:a16="http://schemas.microsoft.com/office/drawing/2014/main" val="20022"/>
                    </a:ext>
                  </a:extLst>
                </a:gridCol>
                <a:gridCol w="217487">
                  <a:extLst>
                    <a:ext uri="{9D8B030D-6E8A-4147-A177-3AD203B41FA5}">
                      <a16:colId xmlns:a16="http://schemas.microsoft.com/office/drawing/2014/main" val="20023"/>
                    </a:ext>
                  </a:extLst>
                </a:gridCol>
                <a:gridCol w="217488">
                  <a:extLst>
                    <a:ext uri="{9D8B030D-6E8A-4147-A177-3AD203B41FA5}">
                      <a16:colId xmlns:a16="http://schemas.microsoft.com/office/drawing/2014/main" val="20024"/>
                    </a:ext>
                  </a:extLst>
                </a:gridCol>
                <a:gridCol w="219075">
                  <a:extLst>
                    <a:ext uri="{9D8B030D-6E8A-4147-A177-3AD203B41FA5}">
                      <a16:colId xmlns:a16="http://schemas.microsoft.com/office/drawing/2014/main" val="20025"/>
                    </a:ext>
                  </a:extLst>
                </a:gridCol>
                <a:gridCol w="217487">
                  <a:extLst>
                    <a:ext uri="{9D8B030D-6E8A-4147-A177-3AD203B41FA5}">
                      <a16:colId xmlns:a16="http://schemas.microsoft.com/office/drawing/2014/main" val="20026"/>
                    </a:ext>
                  </a:extLst>
                </a:gridCol>
                <a:gridCol w="219075">
                  <a:extLst>
                    <a:ext uri="{9D8B030D-6E8A-4147-A177-3AD203B41FA5}">
                      <a16:colId xmlns:a16="http://schemas.microsoft.com/office/drawing/2014/main" val="20027"/>
                    </a:ext>
                  </a:extLst>
                </a:gridCol>
                <a:gridCol w="217488">
                  <a:extLst>
                    <a:ext uri="{9D8B030D-6E8A-4147-A177-3AD203B41FA5}">
                      <a16:colId xmlns:a16="http://schemas.microsoft.com/office/drawing/2014/main" val="20028"/>
                    </a:ext>
                  </a:extLst>
                </a:gridCol>
                <a:gridCol w="219075">
                  <a:extLst>
                    <a:ext uri="{9D8B030D-6E8A-4147-A177-3AD203B41FA5}">
                      <a16:colId xmlns:a16="http://schemas.microsoft.com/office/drawing/2014/main" val="20029"/>
                    </a:ext>
                  </a:extLst>
                </a:gridCol>
                <a:gridCol w="217487">
                  <a:extLst>
                    <a:ext uri="{9D8B030D-6E8A-4147-A177-3AD203B41FA5}">
                      <a16:colId xmlns:a16="http://schemas.microsoft.com/office/drawing/2014/main" val="20030"/>
                    </a:ext>
                  </a:extLst>
                </a:gridCol>
                <a:gridCol w="217488">
                  <a:extLst>
                    <a:ext uri="{9D8B030D-6E8A-4147-A177-3AD203B41FA5}">
                      <a16:colId xmlns:a16="http://schemas.microsoft.com/office/drawing/2014/main" val="20031"/>
                    </a:ext>
                  </a:extLst>
                </a:gridCol>
                <a:gridCol w="219075">
                  <a:extLst>
                    <a:ext uri="{9D8B030D-6E8A-4147-A177-3AD203B41FA5}">
                      <a16:colId xmlns:a16="http://schemas.microsoft.com/office/drawing/2014/main" val="20032"/>
                    </a:ext>
                  </a:extLst>
                </a:gridCol>
                <a:gridCol w="217487">
                  <a:extLst>
                    <a:ext uri="{9D8B030D-6E8A-4147-A177-3AD203B41FA5}">
                      <a16:colId xmlns:a16="http://schemas.microsoft.com/office/drawing/2014/main" val="20033"/>
                    </a:ext>
                  </a:extLst>
                </a:gridCol>
                <a:gridCol w="219075">
                  <a:extLst>
                    <a:ext uri="{9D8B030D-6E8A-4147-A177-3AD203B41FA5}">
                      <a16:colId xmlns:a16="http://schemas.microsoft.com/office/drawing/2014/main" val="20034"/>
                    </a:ext>
                  </a:extLst>
                </a:gridCol>
                <a:gridCol w="217488">
                  <a:extLst>
                    <a:ext uri="{9D8B030D-6E8A-4147-A177-3AD203B41FA5}">
                      <a16:colId xmlns:a16="http://schemas.microsoft.com/office/drawing/2014/main" val="20035"/>
                    </a:ext>
                  </a:extLst>
                </a:gridCol>
                <a:gridCol w="219075">
                  <a:extLst>
                    <a:ext uri="{9D8B030D-6E8A-4147-A177-3AD203B41FA5}">
                      <a16:colId xmlns:a16="http://schemas.microsoft.com/office/drawing/2014/main" val="20036"/>
                    </a:ext>
                  </a:extLst>
                </a:gridCol>
                <a:gridCol w="217487">
                  <a:extLst>
                    <a:ext uri="{9D8B030D-6E8A-4147-A177-3AD203B41FA5}">
                      <a16:colId xmlns:a16="http://schemas.microsoft.com/office/drawing/2014/main" val="20037"/>
                    </a:ext>
                  </a:extLst>
                </a:gridCol>
              </a:tblGrid>
              <a:tr h="309563">
                <a:tc>
                  <a:txBody>
                    <a:bodyPr/>
                    <a:lstStyle/>
                    <a:p>
                      <a:pPr marL="0" marR="0" lvl="0" indent="0" algn="l" defTabSz="457200" rtl="0" eaLnBrk="0" fontAlgn="b"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b" horzOverflow="overflow">
                    <a:lnL cap="flat">
                      <a:noFill/>
                    </a:lnL>
                    <a:lnR>
                      <a:noFill/>
                    </a:lnR>
                    <a:lnT cap="flat">
                      <a:noFill/>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b" horzOverflow="overflow">
                    <a:lnL>
                      <a:noFill/>
                    </a:lnL>
                    <a:lnR w="12700" cap="flat" cmpd="sng" algn="ctr">
                      <a:solidFill>
                        <a:srgbClr val="777777"/>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gridSpan="12">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a:ln>
                            <a:noFill/>
                          </a:ln>
                          <a:solidFill>
                            <a:srgbClr val="777777"/>
                          </a:solidFill>
                          <a:effectLst/>
                          <a:latin typeface="Calibri" pitchFamily="34" charset="0"/>
                          <a:ea typeface="ＭＳ Ｐゴシック" charset="-128"/>
                          <a:cs typeface="Arial" pitchFamily="34" charset="0"/>
                        </a:rPr>
                        <a:t>N</a:t>
                      </a:r>
                      <a:endParaRPr kumimoji="0" lang="fr-FR" sz="1100" b="0" i="0" u="none" strike="noStrike" cap="none" normalizeH="0" baseline="0">
                        <a:ln>
                          <a:noFill/>
                        </a:ln>
                        <a:solidFill>
                          <a:srgbClr val="777777"/>
                        </a:solidFill>
                        <a:effectLst/>
                        <a:latin typeface="Calibri" pitchFamily="34" charset="0"/>
                        <a:ea typeface="ＭＳ Ｐゴシック" charset="-128"/>
                        <a:cs typeface="ＭＳ Ｐゴシック" charset="-128"/>
                      </a:endParaRPr>
                    </a:p>
                  </a:txBody>
                  <a:tcPr anchor="b"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a:ln>
                            <a:noFill/>
                          </a:ln>
                          <a:solidFill>
                            <a:srgbClr val="777777"/>
                          </a:solidFill>
                          <a:effectLst/>
                          <a:latin typeface="Calibri" pitchFamily="34" charset="0"/>
                          <a:ea typeface="ＭＳ Ｐゴシック" charset="-128"/>
                          <a:cs typeface="Arial" pitchFamily="34" charset="0"/>
                        </a:rPr>
                        <a:t>N + 1</a:t>
                      </a:r>
                      <a:endParaRPr kumimoji="0" lang="fr-FR" sz="1100" b="0" i="0" u="none" strike="noStrike" cap="none" normalizeH="0" baseline="0">
                        <a:ln>
                          <a:noFill/>
                        </a:ln>
                        <a:solidFill>
                          <a:srgbClr val="777777"/>
                        </a:solidFill>
                        <a:effectLst/>
                        <a:latin typeface="Calibri" pitchFamily="34" charset="0"/>
                        <a:ea typeface="ＭＳ Ｐゴシック" charset="-128"/>
                        <a:cs typeface="ＭＳ Ｐゴシック" charset="-128"/>
                      </a:endParaRPr>
                    </a:p>
                  </a:txBody>
                  <a:tcPr anchor="b"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a:ln>
                            <a:noFill/>
                          </a:ln>
                          <a:solidFill>
                            <a:srgbClr val="777777"/>
                          </a:solidFill>
                          <a:effectLst/>
                          <a:latin typeface="Calibri" pitchFamily="34" charset="0"/>
                          <a:ea typeface="ＭＳ Ｐゴシック" charset="-128"/>
                          <a:cs typeface="Arial" pitchFamily="34" charset="0"/>
                        </a:rPr>
                        <a:t>N + 2</a:t>
                      </a:r>
                      <a:endParaRPr kumimoji="0" lang="fr-FR" sz="1100" b="0" i="0" u="none" strike="noStrike" cap="none" normalizeH="0" baseline="0">
                        <a:ln>
                          <a:noFill/>
                        </a:ln>
                        <a:solidFill>
                          <a:srgbClr val="777777"/>
                        </a:solidFill>
                        <a:effectLst/>
                        <a:latin typeface="Calibri" pitchFamily="34" charset="0"/>
                        <a:ea typeface="ＭＳ Ｐゴシック" charset="-128"/>
                        <a:cs typeface="ＭＳ Ｐゴシック" charset="-128"/>
                      </a:endParaRPr>
                    </a:p>
                  </a:txBody>
                  <a:tcPr anchor="b"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755649">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1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Estimation coût (K€)</a:t>
                      </a:r>
                      <a:endParaRPr kumimoji="0" lang="fr-FR" sz="11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F</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S</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O</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D</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F</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S</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O</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D</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F</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S</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O</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D</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1</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2</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3</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42925">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4</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5</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6</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211015" y="1110343"/>
            <a:ext cx="8792308" cy="940663"/>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Durée du projet : </a:t>
            </a:r>
            <a:r>
              <a:rPr lang="fr-FR" altLang="fr-FR" sz="1800" b="0">
                <a:solidFill>
                  <a:srgbClr val="595A59"/>
                </a:solidFill>
                <a:latin typeface="Helvetica" charset="0"/>
                <a:ea typeface="Helvetica" charset="0"/>
                <a:cs typeface="Helvetica" charset="0"/>
              </a:rPr>
              <a:t>XXXXX</a:t>
            </a: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Date de démarrage envisagée : </a:t>
            </a:r>
            <a:r>
              <a:rPr lang="fr-FR" altLang="fr-FR" sz="1800" b="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275857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3686" y="147675"/>
            <a:ext cx="5504677" cy="481589"/>
          </a:xfrm>
        </p:spPr>
        <p:txBody>
          <a:bodyPr/>
          <a:lstStyle/>
          <a:p>
            <a:r>
              <a:rPr lang="fr-FR" sz="2000">
                <a:solidFill>
                  <a:schemeClr val="bg1"/>
                </a:solidFill>
                <a:latin typeface="Helvetica" charset="0"/>
                <a:ea typeface="Helvetica" charset="0"/>
                <a:cs typeface="Helvetica" charset="0"/>
              </a:rPr>
              <a:t>Membres du Comité de labellisation</a:t>
            </a:r>
            <a:endParaRPr lang="fr-FR" sz="2000"/>
          </a:p>
        </p:txBody>
      </p:sp>
      <p:sp>
        <p:nvSpPr>
          <p:cNvPr id="6" name="Espace réservé du numéro de diapositive 3">
            <a:extLst>
              <a:ext uri="{FF2B5EF4-FFF2-40B4-BE49-F238E27FC236}">
                <a16:creationId xmlns:a16="http://schemas.microsoft.com/office/drawing/2014/main" id="{D1F9EACC-1B11-4B90-AAE6-22DF65653656}"/>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a:t>
            </a:fld>
            <a:endParaRPr lang="fr-FR">
              <a:solidFill>
                <a:schemeClr val="bg1">
                  <a:lumMod val="50000"/>
                </a:schemeClr>
              </a:solidFill>
            </a:endParaRPr>
          </a:p>
        </p:txBody>
      </p:sp>
      <p:graphicFrame>
        <p:nvGraphicFramePr>
          <p:cNvPr id="8" name="Tableau 7">
            <a:extLst>
              <a:ext uri="{FF2B5EF4-FFF2-40B4-BE49-F238E27FC236}">
                <a16:creationId xmlns:a16="http://schemas.microsoft.com/office/drawing/2014/main" id="{12EC46AC-B3B1-411F-BA5C-DEAC7CFF5A83}"/>
              </a:ext>
            </a:extLst>
          </p:cNvPr>
          <p:cNvGraphicFramePr>
            <a:graphicFrameLocks noGrp="1"/>
          </p:cNvGraphicFramePr>
          <p:nvPr>
            <p:extLst>
              <p:ext uri="{D42A27DB-BD31-4B8C-83A1-F6EECF244321}">
                <p14:modId xmlns:p14="http://schemas.microsoft.com/office/powerpoint/2010/main" val="717234926"/>
              </p:ext>
            </p:extLst>
          </p:nvPr>
        </p:nvGraphicFramePr>
        <p:xfrm>
          <a:off x="246184" y="1272692"/>
          <a:ext cx="8651632" cy="4867717"/>
        </p:xfrm>
        <a:graphic>
          <a:graphicData uri="http://schemas.openxmlformats.org/drawingml/2006/table">
            <a:tbl>
              <a:tblPr>
                <a:tableStyleId>{F5AB1C69-6EDB-4FF4-983F-18BD219EF322}</a:tableStyleId>
              </a:tblPr>
              <a:tblGrid>
                <a:gridCol w="1871580">
                  <a:extLst>
                    <a:ext uri="{9D8B030D-6E8A-4147-A177-3AD203B41FA5}">
                      <a16:colId xmlns:a16="http://schemas.microsoft.com/office/drawing/2014/main" val="1688583669"/>
                    </a:ext>
                  </a:extLst>
                </a:gridCol>
                <a:gridCol w="6780052">
                  <a:extLst>
                    <a:ext uri="{9D8B030D-6E8A-4147-A177-3AD203B41FA5}">
                      <a16:colId xmlns:a16="http://schemas.microsoft.com/office/drawing/2014/main" val="523070030"/>
                    </a:ext>
                  </a:extLst>
                </a:gridCol>
              </a:tblGrid>
              <a:tr h="403808">
                <a:tc>
                  <a:txBody>
                    <a:bodyPr/>
                    <a:lstStyle/>
                    <a:p>
                      <a:pPr algn="l" rtl="0" fontAlgn="ctr"/>
                      <a:r>
                        <a:rPr lang="fr-FR" sz="1400" kern="1200">
                          <a:solidFill>
                            <a:srgbClr val="595959"/>
                          </a:solidFill>
                          <a:latin typeface="+mn-lt"/>
                          <a:ea typeface="ＭＳ Ｐゴシック" panose="020B0600070205080204" pitchFamily="34" charset="-128"/>
                          <a:cs typeface="+mn-cs"/>
                        </a:rPr>
                        <a:t>Oscar Castellani</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Directeur, RFI Food For </a:t>
                      </a:r>
                      <a:r>
                        <a:rPr lang="fr-FR" sz="1400" kern="1200" err="1">
                          <a:solidFill>
                            <a:srgbClr val="595959"/>
                          </a:solidFill>
                          <a:latin typeface="+mn-lt"/>
                          <a:ea typeface="ＭＳ Ｐゴシック" panose="020B0600070205080204" pitchFamily="34" charset="-128"/>
                          <a:cs typeface="+mn-cs"/>
                        </a:rPr>
                        <a:t>Tomorrow</a:t>
                      </a:r>
                      <a:r>
                        <a:rPr lang="fr-FR" sz="1400" kern="1200">
                          <a:solidFill>
                            <a:srgbClr val="595959"/>
                          </a:solidFill>
                          <a:latin typeface="+mn-lt"/>
                          <a:ea typeface="ＭＳ Ｐゴシック" panose="020B0600070205080204" pitchFamily="34" charset="-128"/>
                          <a:cs typeface="+mn-cs"/>
                        </a:rPr>
                        <a:t> Pays de la Loire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123192"/>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Alexandre Colomb</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Directeur ARIST, Chambre du Commerce et de l’Industrie – Région Bretagne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611041"/>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Anne </a:t>
                      </a:r>
                      <a:r>
                        <a:rPr lang="fr-FR" sz="1400" kern="1200" err="1">
                          <a:solidFill>
                            <a:srgbClr val="595959"/>
                          </a:solidFill>
                          <a:latin typeface="+mn-lt"/>
                          <a:ea typeface="ＭＳ Ｐゴシック" panose="020B0600070205080204" pitchFamily="34" charset="-128"/>
                          <a:cs typeface="+mn-cs"/>
                        </a:rPr>
                        <a:t>Elain</a:t>
                      </a:r>
                      <a:endParaRPr lang="fr-FR" sz="1400" kern="1200">
                        <a:solidFill>
                          <a:srgbClr val="595959"/>
                        </a:solidFill>
                        <a:latin typeface="+mn-lt"/>
                        <a:ea typeface="ＭＳ Ｐゴシック" panose="020B0600070205080204" pitchFamily="34" charset="-128"/>
                        <a:cs typeface="+mn-cs"/>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Maître de conférence, Université de Bretagne Sud</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603116"/>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Jocelyn Fontaine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Responsable développement, AREA Normandie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984411"/>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Michel Gautier</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Professeur de Microbiologie, Agrocampus Ouest</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629154"/>
                  </a:ext>
                </a:extLst>
              </a:tr>
              <a:tr h="425829">
                <a:tc>
                  <a:txBody>
                    <a:bodyPr/>
                    <a:lstStyle/>
                    <a:p>
                      <a:pPr algn="l" rtl="0" fontAlgn="ctr"/>
                      <a:r>
                        <a:rPr lang="fr-FR" sz="1400" kern="1200">
                          <a:solidFill>
                            <a:srgbClr val="595959"/>
                          </a:solidFill>
                          <a:latin typeface="+mn-lt"/>
                          <a:ea typeface="ＭＳ Ｐゴシック" panose="020B0600070205080204" pitchFamily="34" charset="-128"/>
                          <a:cs typeface="+mn-cs"/>
                        </a:rPr>
                        <a:t>Raphaëlle </a:t>
                      </a:r>
                      <a:r>
                        <a:rPr lang="fr-FR" sz="1400" kern="1200" err="1">
                          <a:solidFill>
                            <a:srgbClr val="595959"/>
                          </a:solidFill>
                          <a:latin typeface="+mn-lt"/>
                          <a:ea typeface="ＭＳ Ｐゴシック" panose="020B0600070205080204" pitchFamily="34" charset="-128"/>
                          <a:cs typeface="+mn-cs"/>
                        </a:rPr>
                        <a:t>Lebreton</a:t>
                      </a:r>
                      <a:endParaRPr lang="fr-FR" sz="1400" kern="1200">
                        <a:solidFill>
                          <a:srgbClr val="595959"/>
                        </a:solidFill>
                        <a:latin typeface="+mn-lt"/>
                        <a:ea typeface="ＭＳ Ｐゴシック" panose="020B0600070205080204" pitchFamily="34" charset="-128"/>
                        <a:cs typeface="+mn-cs"/>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Chargée de mission, Le </a:t>
                      </a:r>
                      <a:r>
                        <a:rPr lang="fr-FR" sz="1400" kern="1200" dirty="0" err="1">
                          <a:solidFill>
                            <a:srgbClr val="595959"/>
                          </a:solidFill>
                          <a:latin typeface="+mn-lt"/>
                          <a:ea typeface="ＭＳ Ｐゴシック" panose="020B0600070205080204" pitchFamily="34" charset="-128"/>
                          <a:cs typeface="+mn-cs"/>
                        </a:rPr>
                        <a:t>Poool</a:t>
                      </a:r>
                      <a:endParaRPr lang="fr-FR" sz="1400" kern="1200" dirty="0">
                        <a:solidFill>
                          <a:srgbClr val="595959"/>
                        </a:solidFill>
                        <a:latin typeface="+mn-lt"/>
                        <a:ea typeface="ＭＳ Ｐゴシック" panose="020B0600070205080204" pitchFamily="34" charset="-128"/>
                        <a:cs typeface="+mn-cs"/>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00653"/>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Bernard Le Viol</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Directeur Prospectives et Partenariats, Chambre Régionale d’Agriculture de Bretagne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860011"/>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Yannick Mille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Chargé de mission, Chambre Régionale d’Agriculture des Pays de la Loire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958739"/>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Yolande Noël</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a:cs typeface="+mn-cs"/>
                        </a:rPr>
                        <a:t>Retraitée, ex - Mission Partenariat avec les pôles de compétitivité, INRA</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07158"/>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Jean-Luc Perrot</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Directeur </a:t>
                      </a:r>
                      <a:r>
                        <a:rPr lang="fr-FR" sz="1400" kern="1200" err="1">
                          <a:solidFill>
                            <a:srgbClr val="595959"/>
                          </a:solidFill>
                          <a:latin typeface="+mn-lt"/>
                          <a:ea typeface="ＭＳ Ｐゴシック" panose="020B0600070205080204" pitchFamily="34" charset="-128"/>
                          <a:cs typeface="+mn-cs"/>
                        </a:rPr>
                        <a:t>Valorial</a:t>
                      </a:r>
                      <a:r>
                        <a:rPr lang="fr-FR" sz="1400" kern="1200">
                          <a:solidFill>
                            <a:srgbClr val="595959"/>
                          </a:solidFill>
                          <a:latin typeface="+mn-lt"/>
                          <a:ea typeface="ＭＳ Ｐゴシック" panose="020B0600070205080204" pitchFamily="34" charset="-128"/>
                          <a:cs typeface="+mn-cs"/>
                        </a:rPr>
                        <a:t>, Président du Comité de labellisation</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662196"/>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Jean-Paul Vernoux</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Professeur de Toxicologie, Université de Caen Basse Normandie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068666"/>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Jean-Michel Viola</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Professeur, Rennes </a:t>
                      </a:r>
                      <a:r>
                        <a:rPr lang="fr-FR" sz="1400" kern="1200" dirty="0" err="1">
                          <a:solidFill>
                            <a:srgbClr val="595959"/>
                          </a:solidFill>
                          <a:latin typeface="+mn-lt"/>
                          <a:ea typeface="ＭＳ Ｐゴシック" panose="020B0600070205080204" pitchFamily="34" charset="-128"/>
                          <a:cs typeface="+mn-cs"/>
                        </a:rPr>
                        <a:t>School</a:t>
                      </a:r>
                      <a:r>
                        <a:rPr lang="fr-FR" sz="1400" kern="1200" dirty="0">
                          <a:solidFill>
                            <a:srgbClr val="595959"/>
                          </a:solidFill>
                          <a:latin typeface="+mn-lt"/>
                          <a:ea typeface="ＭＳ Ｐゴシック" panose="020B0600070205080204" pitchFamily="34" charset="-128"/>
                          <a:cs typeface="+mn-cs"/>
                        </a:rPr>
                        <a:t> of Business</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277947"/>
                  </a:ext>
                </a:extLst>
              </a:tr>
            </a:tbl>
          </a:graphicData>
        </a:graphic>
      </p:graphicFrame>
    </p:spTree>
    <p:extLst>
      <p:ext uri="{BB962C8B-B14F-4D97-AF65-F5344CB8AC3E}">
        <p14:creationId xmlns:p14="http://schemas.microsoft.com/office/powerpoint/2010/main" val="414450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Maquette financière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20</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211015" y="1363437"/>
            <a:ext cx="8792308" cy="506186"/>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Vision générale du budget :</a:t>
            </a:r>
          </a:p>
        </p:txBody>
      </p:sp>
      <p:graphicFrame>
        <p:nvGraphicFramePr>
          <p:cNvPr id="7" name="Group 76">
            <a:extLst>
              <a:ext uri="{FF2B5EF4-FFF2-40B4-BE49-F238E27FC236}">
                <a16:creationId xmlns:a16="http://schemas.microsoft.com/office/drawing/2014/main" id="{C5FB6053-CCB9-46F6-AAF1-8EB196F1C848}"/>
              </a:ext>
            </a:extLst>
          </p:cNvPr>
          <p:cNvGraphicFramePr>
            <a:graphicFrameLocks noGrp="1"/>
          </p:cNvGraphicFramePr>
          <p:nvPr>
            <p:extLst>
              <p:ext uri="{D42A27DB-BD31-4B8C-83A1-F6EECF244321}">
                <p14:modId xmlns:p14="http://schemas.microsoft.com/office/powerpoint/2010/main" val="624618984"/>
              </p:ext>
            </p:extLst>
          </p:nvPr>
        </p:nvGraphicFramePr>
        <p:xfrm>
          <a:off x="762000" y="1869623"/>
          <a:ext cx="7712529" cy="4203384"/>
        </p:xfrm>
        <a:graphic>
          <a:graphicData uri="http://schemas.openxmlformats.org/drawingml/2006/table">
            <a:tbl>
              <a:tblPr/>
              <a:tblGrid>
                <a:gridCol w="1588883">
                  <a:extLst>
                    <a:ext uri="{9D8B030D-6E8A-4147-A177-3AD203B41FA5}">
                      <a16:colId xmlns:a16="http://schemas.microsoft.com/office/drawing/2014/main" val="20000"/>
                    </a:ext>
                  </a:extLst>
                </a:gridCol>
                <a:gridCol w="1974263">
                  <a:extLst>
                    <a:ext uri="{9D8B030D-6E8A-4147-A177-3AD203B41FA5}">
                      <a16:colId xmlns:a16="http://schemas.microsoft.com/office/drawing/2014/main" val="20001"/>
                    </a:ext>
                  </a:extLst>
                </a:gridCol>
                <a:gridCol w="1974264">
                  <a:extLst>
                    <a:ext uri="{9D8B030D-6E8A-4147-A177-3AD203B41FA5}">
                      <a16:colId xmlns:a16="http://schemas.microsoft.com/office/drawing/2014/main" val="20002"/>
                    </a:ext>
                  </a:extLst>
                </a:gridCol>
                <a:gridCol w="2175119">
                  <a:extLst>
                    <a:ext uri="{9D8B030D-6E8A-4147-A177-3AD203B41FA5}">
                      <a16:colId xmlns:a16="http://schemas.microsoft.com/office/drawing/2014/main" val="20003"/>
                    </a:ext>
                  </a:extLst>
                </a:gridCol>
              </a:tblGrid>
              <a:tr h="6588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Nom du partenaire du projet</a:t>
                      </a:r>
                    </a:p>
                  </a:txBody>
                  <a:tcPr anchor="ct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Autofinancement</a:t>
                      </a:r>
                    </a:p>
                  </a:txBody>
                  <a:tcPr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Montant sur lequel est sollicitée une aide financière</a:t>
                      </a:r>
                    </a:p>
                  </a:txBody>
                  <a:tcPr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Coût total</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sng"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2125">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37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6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rPr>
                        <a:t>TOTAL</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233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Espace libre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21</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742167"/>
            <a:ext cx="8318779" cy="757463"/>
          </a:xfrm>
        </p:spPr>
        <p:txBody>
          <a:bodyPr/>
          <a:lstStyle/>
          <a:p>
            <a:pPr marL="285750" indent="-285750" algn="just" eaLnBrk="1" hangingPunct="1">
              <a:spcAft>
                <a:spcPts val="600"/>
              </a:spcAft>
              <a:buBlip>
                <a:blip r:embed="rId3"/>
              </a:buBlip>
            </a:pPr>
            <a:r>
              <a:rPr lang="fr-FR" altLang="fr-FR" sz="1700" b="0">
                <a:solidFill>
                  <a:srgbClr val="595A59"/>
                </a:solidFill>
                <a:latin typeface="Helvetica" pitchFamily="34" charset="0"/>
                <a:ea typeface="Helvetica" charset="0"/>
                <a:cs typeface="Helvetica" charset="0"/>
              </a:rPr>
              <a:t>Texte</a:t>
            </a:r>
          </a:p>
        </p:txBody>
      </p:sp>
    </p:spTree>
    <p:extLst>
      <p:ext uri="{BB962C8B-B14F-4D97-AF65-F5344CB8AC3E}">
        <p14:creationId xmlns:p14="http://schemas.microsoft.com/office/powerpoint/2010/main" val="15829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EE38F86-96F1-4F34-8B15-AB8FA8BC6625}"/>
              </a:ext>
            </a:extLst>
          </p:cNvPr>
          <p:cNvSpPr>
            <a:spLocks noGrp="1"/>
          </p:cNvSpPr>
          <p:nvPr>
            <p:ph type="title"/>
          </p:nvPr>
        </p:nvSpPr>
        <p:spPr>
          <a:xfrm>
            <a:off x="3022795" y="4669315"/>
            <a:ext cx="6121205" cy="1143000"/>
          </a:xfrm>
        </p:spPr>
        <p:txBody>
          <a:bodyPr/>
          <a:lstStyle/>
          <a:p>
            <a:r>
              <a:rPr lang="fr-FR"/>
              <a:t>Eléments complémentaires nécessaires à l’étude de votre projet par </a:t>
            </a:r>
            <a:r>
              <a:rPr lang="fr-FR" err="1"/>
              <a:t>Valorial</a:t>
            </a:r>
            <a:endParaRPr lang="fr-FR"/>
          </a:p>
        </p:txBody>
      </p:sp>
    </p:spTree>
    <p:extLst>
      <p:ext uri="{BB962C8B-B14F-4D97-AF65-F5344CB8AC3E}">
        <p14:creationId xmlns:p14="http://schemas.microsoft.com/office/powerpoint/2010/main" val="22342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972" y="147675"/>
            <a:ext cx="6484392" cy="481589"/>
          </a:xfrm>
        </p:spPr>
        <p:txBody>
          <a:bodyPr/>
          <a:lstStyle/>
          <a:p>
            <a:r>
              <a:rPr lang="fr-FR" sz="2000">
                <a:solidFill>
                  <a:schemeClr val="bg1"/>
                </a:solidFill>
                <a:latin typeface="Helvetica" charset="0"/>
                <a:ea typeface="Helvetica" charset="0"/>
                <a:cs typeface="Helvetica" charset="0"/>
              </a:rPr>
              <a:t>Réseau scientifique et technique - Réglementation</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23</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742167"/>
            <a:ext cx="8318779" cy="4630116"/>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Equipe(s) de recherche et publication(s) de référence :</a:t>
            </a:r>
          </a:p>
          <a:p>
            <a:pPr algn="just" eaLnBrk="1" hangingPunct="1">
              <a:spcAft>
                <a:spcPts val="600"/>
              </a:spcAft>
            </a:pPr>
            <a:r>
              <a:rPr lang="fr-FR" altLang="fr-FR" sz="1400" b="0">
                <a:solidFill>
                  <a:srgbClr val="595A59"/>
                </a:solidFill>
                <a:latin typeface="Helvetica" pitchFamily="34" charset="0"/>
                <a:ea typeface="Helvetica" charset="0"/>
                <a:cs typeface="Helvetica" charset="0"/>
              </a:rPr>
              <a:t>XXXXX</a:t>
            </a: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Textes réglementaires :</a:t>
            </a:r>
          </a:p>
          <a:p>
            <a:pPr algn="just" eaLnBrk="1" hangingPunct="1">
              <a:spcAft>
                <a:spcPts val="600"/>
              </a:spcAft>
            </a:pPr>
            <a:r>
              <a:rPr lang="fr-FR" altLang="fr-FR" sz="1400" b="0">
                <a:solidFill>
                  <a:srgbClr val="595A59"/>
                </a:solidFill>
                <a:latin typeface="Helvetica" pitchFamily="34" charset="0"/>
                <a:ea typeface="Helvetica" charset="0"/>
                <a:cs typeface="Helvetica" charset="0"/>
              </a:rPr>
              <a:t>XXXX</a:t>
            </a:r>
          </a:p>
        </p:txBody>
      </p:sp>
    </p:spTree>
    <p:extLst>
      <p:ext uri="{BB962C8B-B14F-4D97-AF65-F5344CB8AC3E}">
        <p14:creationId xmlns:p14="http://schemas.microsoft.com/office/powerpoint/2010/main" val="2261931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Résumé public</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24</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230991"/>
            <a:ext cx="8318779" cy="3389996"/>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Une fois le projet labellisé et ayant obtenus des financements publics, ce résumé public sera présenté au Conseil d’Administration de </a:t>
            </a:r>
            <a:r>
              <a:rPr lang="fr-FR" altLang="fr-FR" sz="1700" b="0" err="1">
                <a:latin typeface="Helvetica" pitchFamily="34" charset="0"/>
                <a:ea typeface="Helvetica" charset="0"/>
                <a:cs typeface="Helvetica" charset="0"/>
              </a:rPr>
              <a:t>Valorial</a:t>
            </a:r>
            <a:r>
              <a:rPr lang="fr-FR" altLang="fr-FR" sz="1700" b="0">
                <a:latin typeface="Helvetica" pitchFamily="34" charset="0"/>
                <a:ea typeface="Helvetica" charset="0"/>
                <a:cs typeface="Helvetica" charset="0"/>
              </a:rPr>
              <a:t> sauf avis contraire émis par le consortium</a:t>
            </a:r>
          </a:p>
        </p:txBody>
      </p:sp>
    </p:spTree>
    <p:extLst>
      <p:ext uri="{BB962C8B-B14F-4D97-AF65-F5344CB8AC3E}">
        <p14:creationId xmlns:p14="http://schemas.microsoft.com/office/powerpoint/2010/main" val="332070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52D86CC7-44EC-4902-842C-BABBF16BD215}"/>
              </a:ext>
            </a:extLst>
          </p:cNvPr>
          <p:cNvSpPr>
            <a:spLocks noChangeArrowheads="1"/>
          </p:cNvSpPr>
          <p:nvPr/>
        </p:nvSpPr>
        <p:spPr bwMode="auto">
          <a:xfrm>
            <a:off x="365222" y="1408798"/>
            <a:ext cx="4973712" cy="81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SzTx/>
              <a:buFontTx/>
              <a:buNone/>
            </a:pPr>
            <a:r>
              <a:rPr lang="fr-FR" altLang="fr-FR" dirty="0">
                <a:solidFill>
                  <a:schemeClr val="bg1"/>
                </a:solidFill>
              </a:rPr>
              <a:t>Expert thématique qui donne un avis sur le projet : </a:t>
            </a:r>
            <a:r>
              <a:rPr lang="fr-FR" altLang="fr-FR" dirty="0"/>
              <a:t>Prénom - NOM et Structure</a:t>
            </a:r>
          </a:p>
        </p:txBody>
      </p:sp>
      <p:sp>
        <p:nvSpPr>
          <p:cNvPr id="7" name="Text Box 7">
            <a:extLst>
              <a:ext uri="{FF2B5EF4-FFF2-40B4-BE49-F238E27FC236}">
                <a16:creationId xmlns:a16="http://schemas.microsoft.com/office/drawing/2014/main" id="{31DDB820-7B6F-479E-8FB9-AAF2B6886670}"/>
              </a:ext>
            </a:extLst>
          </p:cNvPr>
          <p:cNvSpPr txBox="1">
            <a:spLocks noChangeArrowheads="1"/>
          </p:cNvSpPr>
          <p:nvPr/>
        </p:nvSpPr>
        <p:spPr bwMode="auto">
          <a:xfrm>
            <a:off x="365222" y="2302283"/>
            <a:ext cx="2973388" cy="774700"/>
          </a:xfrm>
          <a:prstGeom prst="rect">
            <a:avLst/>
          </a:prstGeom>
          <a:noFill/>
          <a:ln w="9525">
            <a:solidFill>
              <a:schemeClr val="bg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fr-FR" altLang="fr-FR" sz="1100">
              <a:solidFill>
                <a:schemeClr val="bg1"/>
              </a:solidFill>
              <a:cs typeface="Arial" panose="020B0604020202020204" pitchFamily="34" charset="0"/>
            </a:endParaRPr>
          </a:p>
          <a:p>
            <a:pPr algn="ctr" eaLnBrk="1" hangingPunct="1">
              <a:spcBef>
                <a:spcPct val="0"/>
              </a:spcBef>
              <a:buSzTx/>
              <a:buFontTx/>
              <a:buNone/>
            </a:pPr>
            <a:r>
              <a:rPr lang="fr-FR" altLang="fr-FR" sz="1100">
                <a:solidFill>
                  <a:schemeClr val="bg1"/>
                </a:solidFill>
                <a:cs typeface="Arial" panose="020B0604020202020204" pitchFamily="34" charset="0"/>
              </a:rPr>
              <a:t>Apposer ici le logo de la structure </a:t>
            </a:r>
          </a:p>
          <a:p>
            <a:pPr algn="ctr" eaLnBrk="1" hangingPunct="1">
              <a:spcBef>
                <a:spcPct val="0"/>
              </a:spcBef>
              <a:buSzTx/>
              <a:buFontTx/>
              <a:buNone/>
            </a:pPr>
            <a:r>
              <a:rPr lang="fr-FR" altLang="fr-FR" sz="1100">
                <a:solidFill>
                  <a:schemeClr val="bg1"/>
                </a:solidFill>
                <a:cs typeface="Arial" panose="020B0604020202020204" pitchFamily="34" charset="0"/>
              </a:rPr>
              <a:t>qui évalue le projet</a:t>
            </a:r>
          </a:p>
          <a:p>
            <a:pPr eaLnBrk="1" hangingPunct="1">
              <a:spcBef>
                <a:spcPct val="0"/>
              </a:spcBef>
              <a:buSzTx/>
              <a:buFontTx/>
              <a:buNone/>
            </a:pPr>
            <a:endParaRPr lang="fr-FR" altLang="fr-FR" sz="1100">
              <a:solidFill>
                <a:schemeClr val="bg1"/>
              </a:solidFill>
              <a:cs typeface="Arial" panose="020B0604020202020204" pitchFamily="34" charset="0"/>
            </a:endParaRPr>
          </a:p>
        </p:txBody>
      </p:sp>
      <p:sp>
        <p:nvSpPr>
          <p:cNvPr id="8" name="Rectangle 8">
            <a:extLst>
              <a:ext uri="{FF2B5EF4-FFF2-40B4-BE49-F238E27FC236}">
                <a16:creationId xmlns:a16="http://schemas.microsoft.com/office/drawing/2014/main" id="{6A3E4B6B-D126-4E45-B8AB-9A36A8A9E324}"/>
              </a:ext>
            </a:extLst>
          </p:cNvPr>
          <p:cNvSpPr>
            <a:spLocks noChangeArrowheads="1"/>
          </p:cNvSpPr>
          <p:nvPr/>
        </p:nvSpPr>
        <p:spPr bwMode="auto">
          <a:xfrm>
            <a:off x="4067175" y="5678805"/>
            <a:ext cx="4989513" cy="1052513"/>
          </a:xfrm>
          <a:prstGeom prst="rect">
            <a:avLst/>
          </a:prstGeom>
          <a:noFill/>
          <a:ln w="15875">
            <a:solidFill>
              <a:srgbClr val="595959"/>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Font typeface="Wingdings" panose="05000000000000000000" pitchFamily="2" charset="2"/>
              <a:buNone/>
            </a:pPr>
            <a:r>
              <a:rPr lang="fr-FR" altLang="fr-FR" sz="1500"/>
              <a:t>Calendrier :</a:t>
            </a:r>
          </a:p>
          <a:p>
            <a:pPr lvl="1">
              <a:buFontTx/>
              <a:buNone/>
            </a:pPr>
            <a:r>
              <a:rPr lang="fr-FR" altLang="fr-FR" sz="1100"/>
              <a:t>Date du 1</a:t>
            </a:r>
            <a:r>
              <a:rPr lang="fr-FR" altLang="fr-FR" sz="1100" baseline="30000"/>
              <a:t>er</a:t>
            </a:r>
            <a:r>
              <a:rPr lang="fr-FR" altLang="fr-FR" sz="1100"/>
              <a:t> contact : </a:t>
            </a:r>
          </a:p>
          <a:p>
            <a:pPr lvl="1">
              <a:buFontTx/>
              <a:buNone/>
            </a:pPr>
            <a:r>
              <a:rPr lang="fr-FR" altLang="fr-FR" sz="1100"/>
              <a:t>Date de présentation au Comité de labellisation :</a:t>
            </a:r>
          </a:p>
        </p:txBody>
      </p:sp>
      <p:sp>
        <p:nvSpPr>
          <p:cNvPr id="9" name="Titre 1">
            <a:extLst>
              <a:ext uri="{FF2B5EF4-FFF2-40B4-BE49-F238E27FC236}">
                <a16:creationId xmlns:a16="http://schemas.microsoft.com/office/drawing/2014/main" id="{10635A2A-5F0A-4C23-99BC-67A03A660777}"/>
              </a:ext>
            </a:extLst>
          </p:cNvPr>
          <p:cNvSpPr>
            <a:spLocks noGrp="1"/>
          </p:cNvSpPr>
          <p:nvPr>
            <p:ph type="title"/>
          </p:nvPr>
        </p:nvSpPr>
        <p:spPr>
          <a:xfrm>
            <a:off x="587044" y="4638369"/>
            <a:ext cx="7605234" cy="451951"/>
          </a:xfrm>
        </p:spPr>
        <p:txBody>
          <a:bodyPr/>
          <a:lstStyle/>
          <a:p>
            <a:r>
              <a:rPr lang="fr-FR" dirty="0"/>
              <a:t>Titre complet du projet</a:t>
            </a:r>
          </a:p>
        </p:txBody>
      </p:sp>
      <p:sp>
        <p:nvSpPr>
          <p:cNvPr id="10" name="Titre 2">
            <a:extLst>
              <a:ext uri="{FF2B5EF4-FFF2-40B4-BE49-F238E27FC236}">
                <a16:creationId xmlns:a16="http://schemas.microsoft.com/office/drawing/2014/main" id="{D2BED1C7-E66A-4146-B171-E87986B0FEE3}"/>
              </a:ext>
            </a:extLst>
          </p:cNvPr>
          <p:cNvSpPr>
            <a:spLocks/>
          </p:cNvSpPr>
          <p:nvPr/>
        </p:nvSpPr>
        <p:spPr bwMode="auto">
          <a:xfrm>
            <a:off x="87312" y="5947671"/>
            <a:ext cx="254392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SzTx/>
              <a:buFontTx/>
              <a:buNone/>
            </a:pPr>
            <a:r>
              <a:rPr lang="fr-FR" altLang="fr-FR" sz="1400" b="1" dirty="0" err="1">
                <a:solidFill>
                  <a:srgbClr val="777776"/>
                </a:solidFill>
              </a:rPr>
              <a:t>N°d’identification</a:t>
            </a:r>
            <a:r>
              <a:rPr lang="fr-FR" altLang="fr-FR" sz="1400" b="1" dirty="0">
                <a:solidFill>
                  <a:srgbClr val="777776"/>
                </a:solidFill>
              </a:rPr>
              <a:t> :</a:t>
            </a:r>
            <a:br>
              <a:rPr lang="fr-FR" altLang="fr-FR" sz="1400" b="1" dirty="0">
                <a:solidFill>
                  <a:srgbClr val="777776"/>
                </a:solidFill>
              </a:rPr>
            </a:br>
            <a:br>
              <a:rPr lang="fr-FR" altLang="fr-FR" sz="800" dirty="0">
                <a:solidFill>
                  <a:srgbClr val="777776"/>
                </a:solidFill>
              </a:rPr>
            </a:br>
            <a:endParaRPr lang="fr-FR" altLang="fr-FR" sz="800" dirty="0">
              <a:solidFill>
                <a:srgbClr val="777776"/>
              </a:solidFill>
            </a:endParaRPr>
          </a:p>
        </p:txBody>
      </p:sp>
    </p:spTree>
    <p:extLst>
      <p:ext uri="{BB962C8B-B14F-4D97-AF65-F5344CB8AC3E}">
        <p14:creationId xmlns:p14="http://schemas.microsoft.com/office/powerpoint/2010/main" val="358669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6817" y="191922"/>
            <a:ext cx="7300821" cy="481589"/>
          </a:xfrm>
        </p:spPr>
        <p:txBody>
          <a:bodyPr/>
          <a:lstStyle/>
          <a:p>
            <a:r>
              <a:rPr lang="fr-FR" sz="2000">
                <a:solidFill>
                  <a:schemeClr val="bg1"/>
                </a:solidFill>
                <a:latin typeface="Helvetica" charset="0"/>
                <a:ea typeface="Helvetica" charset="0"/>
                <a:cs typeface="Helvetica" charset="0"/>
              </a:rPr>
              <a:t>Positionnement du projet sur les thématiques de </a:t>
            </a:r>
            <a:r>
              <a:rPr lang="fr-FR" sz="2000" err="1">
                <a:solidFill>
                  <a:schemeClr val="bg1"/>
                </a:solidFill>
                <a:latin typeface="Helvetica" charset="0"/>
                <a:ea typeface="Helvetica" charset="0"/>
                <a:cs typeface="Helvetica" charset="0"/>
              </a:rPr>
              <a:t>Valorial</a:t>
            </a:r>
            <a:endParaRPr lang="fr-FR" sz="2000"/>
          </a:p>
        </p:txBody>
      </p:sp>
      <p:sp>
        <p:nvSpPr>
          <p:cNvPr id="4" name="Espace réservé du numéro de diapositive 3"/>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4</a:t>
            </a:fld>
            <a:endParaRPr lang="fr-FR">
              <a:solidFill>
                <a:schemeClr val="bg1">
                  <a:lumMod val="50000"/>
                </a:schemeClr>
              </a:solidFill>
            </a:endParaRPr>
          </a:p>
        </p:txBody>
      </p:sp>
      <p:sp>
        <p:nvSpPr>
          <p:cNvPr id="9" name="Text Box 8">
            <a:extLst>
              <a:ext uri="{FF2B5EF4-FFF2-40B4-BE49-F238E27FC236}">
                <a16:creationId xmlns:a16="http://schemas.microsoft.com/office/drawing/2014/main" id="{B773C3CE-057C-40E5-9EF8-1EFECC5C5876}"/>
              </a:ext>
            </a:extLst>
          </p:cNvPr>
          <p:cNvSpPr txBox="1">
            <a:spLocks noChangeArrowheads="1"/>
          </p:cNvSpPr>
          <p:nvPr/>
        </p:nvSpPr>
        <p:spPr bwMode="auto">
          <a:xfrm>
            <a:off x="1647699" y="1431924"/>
            <a:ext cx="1787526" cy="339361"/>
          </a:xfrm>
          <a:prstGeom prst="rect">
            <a:avLst/>
          </a:prstGeom>
          <a:solidFill>
            <a:srgbClr val="C0C0C0"/>
          </a:solidFill>
          <a:ln w="19050">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1</a:t>
            </a:r>
          </a:p>
        </p:txBody>
      </p:sp>
      <p:sp>
        <p:nvSpPr>
          <p:cNvPr id="10" name="Text Box 9">
            <a:extLst>
              <a:ext uri="{FF2B5EF4-FFF2-40B4-BE49-F238E27FC236}">
                <a16:creationId xmlns:a16="http://schemas.microsoft.com/office/drawing/2014/main" id="{472BA3ED-8F3B-4B6D-ACF1-CEEE4B01A92B}"/>
              </a:ext>
            </a:extLst>
          </p:cNvPr>
          <p:cNvSpPr txBox="1">
            <a:spLocks noChangeArrowheads="1"/>
          </p:cNvSpPr>
          <p:nvPr/>
        </p:nvSpPr>
        <p:spPr bwMode="auto">
          <a:xfrm>
            <a:off x="1645535" y="1795463"/>
            <a:ext cx="1787526"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dirty="0">
                <a:solidFill>
                  <a:srgbClr val="FFFFFF"/>
                </a:solidFill>
                <a:cs typeface="Arial" panose="020B0604020202020204" pitchFamily="34" charset="0"/>
              </a:rPr>
              <a:t>Technologies production, transformation et conservation</a:t>
            </a:r>
          </a:p>
        </p:txBody>
      </p:sp>
      <p:sp>
        <p:nvSpPr>
          <p:cNvPr id="11" name="Text Box 10">
            <a:extLst>
              <a:ext uri="{FF2B5EF4-FFF2-40B4-BE49-F238E27FC236}">
                <a16:creationId xmlns:a16="http://schemas.microsoft.com/office/drawing/2014/main" id="{8FF8EB3E-F31A-4F56-BA22-CCBF5861A5CC}"/>
              </a:ext>
            </a:extLst>
          </p:cNvPr>
          <p:cNvSpPr txBox="1">
            <a:spLocks noChangeArrowheads="1"/>
          </p:cNvSpPr>
          <p:nvPr/>
        </p:nvSpPr>
        <p:spPr bwMode="auto">
          <a:xfrm>
            <a:off x="3566257" y="1435100"/>
            <a:ext cx="1223962" cy="330200"/>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2</a:t>
            </a:r>
          </a:p>
        </p:txBody>
      </p:sp>
      <p:sp>
        <p:nvSpPr>
          <p:cNvPr id="12" name="Text Box 11">
            <a:extLst>
              <a:ext uri="{FF2B5EF4-FFF2-40B4-BE49-F238E27FC236}">
                <a16:creationId xmlns:a16="http://schemas.microsoft.com/office/drawing/2014/main" id="{1DB96D39-7A30-4FDA-8934-2AFED5603510}"/>
              </a:ext>
            </a:extLst>
          </p:cNvPr>
          <p:cNvSpPr txBox="1">
            <a:spLocks noChangeArrowheads="1"/>
          </p:cNvSpPr>
          <p:nvPr/>
        </p:nvSpPr>
        <p:spPr bwMode="auto">
          <a:xfrm>
            <a:off x="4936241" y="1427812"/>
            <a:ext cx="1223962" cy="3374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3</a:t>
            </a:r>
          </a:p>
        </p:txBody>
      </p:sp>
      <p:sp>
        <p:nvSpPr>
          <p:cNvPr id="13" name="Text Box 12">
            <a:extLst>
              <a:ext uri="{FF2B5EF4-FFF2-40B4-BE49-F238E27FC236}">
                <a16:creationId xmlns:a16="http://schemas.microsoft.com/office/drawing/2014/main" id="{D6C7D9B1-9B29-4533-BBB8-5EC2713B6242}"/>
              </a:ext>
            </a:extLst>
          </p:cNvPr>
          <p:cNvSpPr txBox="1">
            <a:spLocks noChangeArrowheads="1"/>
          </p:cNvSpPr>
          <p:nvPr/>
        </p:nvSpPr>
        <p:spPr bwMode="auto">
          <a:xfrm>
            <a:off x="6306225" y="1425939"/>
            <a:ext cx="1223963" cy="345346"/>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4</a:t>
            </a:r>
          </a:p>
        </p:txBody>
      </p:sp>
      <p:sp>
        <p:nvSpPr>
          <p:cNvPr id="14" name="Text Box 13">
            <a:extLst>
              <a:ext uri="{FF2B5EF4-FFF2-40B4-BE49-F238E27FC236}">
                <a16:creationId xmlns:a16="http://schemas.microsoft.com/office/drawing/2014/main" id="{53331955-1778-43EE-8208-806E9F5393B3}"/>
              </a:ext>
            </a:extLst>
          </p:cNvPr>
          <p:cNvSpPr txBox="1">
            <a:spLocks noChangeArrowheads="1"/>
          </p:cNvSpPr>
          <p:nvPr/>
        </p:nvSpPr>
        <p:spPr bwMode="auto">
          <a:xfrm>
            <a:off x="3572110" y="1795463"/>
            <a:ext cx="1223962"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dirty="0">
                <a:solidFill>
                  <a:srgbClr val="FFFFFF"/>
                </a:solidFill>
                <a:cs typeface="Arial" panose="020B0604020202020204" pitchFamily="34" charset="0"/>
              </a:rPr>
              <a:t>Qualité et sécurité des aliments</a:t>
            </a:r>
          </a:p>
        </p:txBody>
      </p:sp>
      <p:sp>
        <p:nvSpPr>
          <p:cNvPr id="15" name="Text Box 14">
            <a:extLst>
              <a:ext uri="{FF2B5EF4-FFF2-40B4-BE49-F238E27FC236}">
                <a16:creationId xmlns:a16="http://schemas.microsoft.com/office/drawing/2014/main" id="{6D3891E9-1A2D-4D04-A10A-C66C27FF0ED7}"/>
              </a:ext>
            </a:extLst>
          </p:cNvPr>
          <p:cNvSpPr txBox="1">
            <a:spLocks noChangeArrowheads="1"/>
          </p:cNvSpPr>
          <p:nvPr/>
        </p:nvSpPr>
        <p:spPr bwMode="auto">
          <a:xfrm>
            <a:off x="4936241" y="1795463"/>
            <a:ext cx="1223962"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dirty="0">
                <a:solidFill>
                  <a:srgbClr val="FFFFFF"/>
                </a:solidFill>
                <a:cs typeface="Arial" panose="020B0604020202020204" pitchFamily="34" charset="0"/>
              </a:rPr>
              <a:t>Alimentation Nutrition Santé</a:t>
            </a:r>
          </a:p>
        </p:txBody>
      </p:sp>
      <p:sp>
        <p:nvSpPr>
          <p:cNvPr id="16" name="Text Box 15">
            <a:extLst>
              <a:ext uri="{FF2B5EF4-FFF2-40B4-BE49-F238E27FC236}">
                <a16:creationId xmlns:a16="http://schemas.microsoft.com/office/drawing/2014/main" id="{AEABF979-F9F0-4E3C-824F-F298AD8369DE}"/>
              </a:ext>
            </a:extLst>
          </p:cNvPr>
          <p:cNvSpPr txBox="1">
            <a:spLocks noChangeArrowheads="1"/>
          </p:cNvSpPr>
          <p:nvPr/>
        </p:nvSpPr>
        <p:spPr bwMode="auto">
          <a:xfrm>
            <a:off x="6304665" y="1795463"/>
            <a:ext cx="1223963"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Ingrédients fonctionnels</a:t>
            </a:r>
          </a:p>
        </p:txBody>
      </p:sp>
      <p:sp>
        <p:nvSpPr>
          <p:cNvPr id="17" name="Text Box 16">
            <a:extLst>
              <a:ext uri="{FF2B5EF4-FFF2-40B4-BE49-F238E27FC236}">
                <a16:creationId xmlns:a16="http://schemas.microsoft.com/office/drawing/2014/main" id="{F3718328-AF64-42B0-8A0C-CBA67F29CB39}"/>
              </a:ext>
            </a:extLst>
          </p:cNvPr>
          <p:cNvSpPr txBox="1">
            <a:spLocks noChangeArrowheads="1"/>
          </p:cNvSpPr>
          <p:nvPr/>
        </p:nvSpPr>
        <p:spPr bwMode="auto">
          <a:xfrm>
            <a:off x="107950" y="2509838"/>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Viandes et produits carnés</a:t>
            </a:r>
          </a:p>
        </p:txBody>
      </p:sp>
      <p:sp>
        <p:nvSpPr>
          <p:cNvPr id="18" name="Text Box 17">
            <a:extLst>
              <a:ext uri="{FF2B5EF4-FFF2-40B4-BE49-F238E27FC236}">
                <a16:creationId xmlns:a16="http://schemas.microsoft.com/office/drawing/2014/main" id="{40BD4211-798E-4C7B-9388-696A7F6294A8}"/>
              </a:ext>
            </a:extLst>
          </p:cNvPr>
          <p:cNvSpPr txBox="1">
            <a:spLocks noChangeArrowheads="1"/>
          </p:cNvSpPr>
          <p:nvPr/>
        </p:nvSpPr>
        <p:spPr bwMode="auto">
          <a:xfrm>
            <a:off x="107950" y="3517900"/>
            <a:ext cx="1655763" cy="4333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Fruits et légumes</a:t>
            </a:r>
          </a:p>
        </p:txBody>
      </p:sp>
      <p:sp>
        <p:nvSpPr>
          <p:cNvPr id="19" name="Text Box 18">
            <a:extLst>
              <a:ext uri="{FF2B5EF4-FFF2-40B4-BE49-F238E27FC236}">
                <a16:creationId xmlns:a16="http://schemas.microsoft.com/office/drawing/2014/main" id="{D5E50DB0-D164-4EA1-9AFA-BC63AA547886}"/>
              </a:ext>
            </a:extLst>
          </p:cNvPr>
          <p:cNvSpPr txBox="1">
            <a:spLocks noChangeArrowheads="1"/>
          </p:cNvSpPr>
          <p:nvPr/>
        </p:nvSpPr>
        <p:spPr bwMode="auto">
          <a:xfrm>
            <a:off x="107950" y="3014663"/>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Lait et produits dérivés</a:t>
            </a:r>
          </a:p>
        </p:txBody>
      </p:sp>
      <p:sp>
        <p:nvSpPr>
          <p:cNvPr id="20" name="Text Box 19">
            <a:extLst>
              <a:ext uri="{FF2B5EF4-FFF2-40B4-BE49-F238E27FC236}">
                <a16:creationId xmlns:a16="http://schemas.microsoft.com/office/drawing/2014/main" id="{47FB8A7A-FA8B-433D-B526-29ECA21F1396}"/>
              </a:ext>
            </a:extLst>
          </p:cNvPr>
          <p:cNvSpPr txBox="1">
            <a:spLocks noChangeArrowheads="1"/>
          </p:cNvSpPr>
          <p:nvPr/>
        </p:nvSpPr>
        <p:spPr bwMode="auto">
          <a:xfrm>
            <a:off x="107950" y="4022725"/>
            <a:ext cx="1655763" cy="4333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Produits de la mer</a:t>
            </a:r>
          </a:p>
        </p:txBody>
      </p:sp>
      <p:sp>
        <p:nvSpPr>
          <p:cNvPr id="21" name="Text Box 20">
            <a:extLst>
              <a:ext uri="{FF2B5EF4-FFF2-40B4-BE49-F238E27FC236}">
                <a16:creationId xmlns:a16="http://schemas.microsoft.com/office/drawing/2014/main" id="{4780A9AD-ECAF-436E-8F84-56D6634044B0}"/>
              </a:ext>
            </a:extLst>
          </p:cNvPr>
          <p:cNvSpPr txBox="1">
            <a:spLocks noChangeArrowheads="1"/>
          </p:cNvSpPr>
          <p:nvPr/>
        </p:nvSpPr>
        <p:spPr bwMode="auto">
          <a:xfrm>
            <a:off x="107950" y="4525963"/>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BBVP</a:t>
            </a:r>
          </a:p>
          <a:p>
            <a:pPr algn="ctr">
              <a:spcBef>
                <a:spcPct val="0"/>
              </a:spcBef>
              <a:buSzTx/>
              <a:buFontTx/>
              <a:buNone/>
            </a:pPr>
            <a:r>
              <a:rPr lang="fr-FR" altLang="fr-FR" sz="900">
                <a:solidFill>
                  <a:srgbClr val="FFFFFF"/>
                </a:solidFill>
                <a:cs typeface="Arial" panose="020B0604020202020204" pitchFamily="34" charset="0"/>
              </a:rPr>
              <a:t>Biscuiterie Boulangerie Viennoiserie Pâtisserie</a:t>
            </a:r>
          </a:p>
        </p:txBody>
      </p:sp>
      <p:sp>
        <p:nvSpPr>
          <p:cNvPr id="22" name="Text Box 21">
            <a:extLst>
              <a:ext uri="{FF2B5EF4-FFF2-40B4-BE49-F238E27FC236}">
                <a16:creationId xmlns:a16="http://schemas.microsoft.com/office/drawing/2014/main" id="{7B8E2D98-7603-4C1C-8AEC-447FB4C1E573}"/>
              </a:ext>
            </a:extLst>
          </p:cNvPr>
          <p:cNvSpPr txBox="1">
            <a:spLocks noChangeArrowheads="1"/>
          </p:cNvSpPr>
          <p:nvPr/>
        </p:nvSpPr>
        <p:spPr bwMode="auto">
          <a:xfrm>
            <a:off x="107950" y="5040313"/>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Ovoproduits</a:t>
            </a:r>
            <a:endParaRPr lang="fr-FR" altLang="fr-FR" sz="900">
              <a:solidFill>
                <a:srgbClr val="FFFFFF"/>
              </a:solidFill>
              <a:cs typeface="Arial" panose="020B0604020202020204" pitchFamily="34" charset="0"/>
            </a:endParaRPr>
          </a:p>
        </p:txBody>
      </p:sp>
      <p:sp>
        <p:nvSpPr>
          <p:cNvPr id="23" name="Line 22">
            <a:extLst>
              <a:ext uri="{FF2B5EF4-FFF2-40B4-BE49-F238E27FC236}">
                <a16:creationId xmlns:a16="http://schemas.microsoft.com/office/drawing/2014/main" id="{0907752A-B0ED-4356-A17A-041C8E30B522}"/>
              </a:ext>
            </a:extLst>
          </p:cNvPr>
          <p:cNvSpPr>
            <a:spLocks noChangeShapeType="1"/>
          </p:cNvSpPr>
          <p:nvPr/>
        </p:nvSpPr>
        <p:spPr bwMode="auto">
          <a:xfrm flipV="1">
            <a:off x="1763713" y="2708275"/>
            <a:ext cx="7273925" cy="17463"/>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 name="Line 23">
            <a:extLst>
              <a:ext uri="{FF2B5EF4-FFF2-40B4-BE49-F238E27FC236}">
                <a16:creationId xmlns:a16="http://schemas.microsoft.com/office/drawing/2014/main" id="{3F455DEC-358E-4623-B002-6963CBB999DC}"/>
              </a:ext>
            </a:extLst>
          </p:cNvPr>
          <p:cNvSpPr>
            <a:spLocks noChangeShapeType="1"/>
          </p:cNvSpPr>
          <p:nvPr/>
        </p:nvSpPr>
        <p:spPr bwMode="auto">
          <a:xfrm flipH="1">
            <a:off x="2539298" y="2437625"/>
            <a:ext cx="0" cy="3960000"/>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 name="Line 24">
            <a:extLst>
              <a:ext uri="{FF2B5EF4-FFF2-40B4-BE49-F238E27FC236}">
                <a16:creationId xmlns:a16="http://schemas.microsoft.com/office/drawing/2014/main" id="{F93AC413-AF7E-415A-8316-C9BE4C7401A2}"/>
              </a:ext>
            </a:extLst>
          </p:cNvPr>
          <p:cNvSpPr>
            <a:spLocks noChangeShapeType="1"/>
          </p:cNvSpPr>
          <p:nvPr/>
        </p:nvSpPr>
        <p:spPr bwMode="auto">
          <a:xfrm>
            <a:off x="4178238" y="2437625"/>
            <a:ext cx="0" cy="3960000"/>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 name="Line 25">
            <a:extLst>
              <a:ext uri="{FF2B5EF4-FFF2-40B4-BE49-F238E27FC236}">
                <a16:creationId xmlns:a16="http://schemas.microsoft.com/office/drawing/2014/main" id="{7EF597D4-BE62-444F-9DD4-21CE3C20CF41}"/>
              </a:ext>
            </a:extLst>
          </p:cNvPr>
          <p:cNvSpPr>
            <a:spLocks noChangeShapeType="1"/>
          </p:cNvSpPr>
          <p:nvPr/>
        </p:nvSpPr>
        <p:spPr bwMode="auto">
          <a:xfrm>
            <a:off x="5548222" y="2412283"/>
            <a:ext cx="0" cy="3960000"/>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 name="Line 26">
            <a:extLst>
              <a:ext uri="{FF2B5EF4-FFF2-40B4-BE49-F238E27FC236}">
                <a16:creationId xmlns:a16="http://schemas.microsoft.com/office/drawing/2014/main" id="{CE9F9405-4CCA-465E-BB5D-61CC16B0EFE0}"/>
              </a:ext>
            </a:extLst>
          </p:cNvPr>
          <p:cNvSpPr>
            <a:spLocks noChangeShapeType="1"/>
          </p:cNvSpPr>
          <p:nvPr/>
        </p:nvSpPr>
        <p:spPr bwMode="auto">
          <a:xfrm>
            <a:off x="6916646" y="2437625"/>
            <a:ext cx="0" cy="3960000"/>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8" name="Line 27">
            <a:extLst>
              <a:ext uri="{FF2B5EF4-FFF2-40B4-BE49-F238E27FC236}">
                <a16:creationId xmlns:a16="http://schemas.microsoft.com/office/drawing/2014/main" id="{2BC51519-E199-4025-8DBB-851499E46214}"/>
              </a:ext>
            </a:extLst>
          </p:cNvPr>
          <p:cNvSpPr>
            <a:spLocks noChangeShapeType="1"/>
          </p:cNvSpPr>
          <p:nvPr/>
        </p:nvSpPr>
        <p:spPr bwMode="auto">
          <a:xfrm flipV="1">
            <a:off x="1763713" y="3213100"/>
            <a:ext cx="7273925" cy="15875"/>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Line 28">
            <a:extLst>
              <a:ext uri="{FF2B5EF4-FFF2-40B4-BE49-F238E27FC236}">
                <a16:creationId xmlns:a16="http://schemas.microsoft.com/office/drawing/2014/main" id="{F88AADE9-F010-4333-9692-8609E5F95B14}"/>
              </a:ext>
            </a:extLst>
          </p:cNvPr>
          <p:cNvSpPr>
            <a:spLocks noChangeShapeType="1"/>
          </p:cNvSpPr>
          <p:nvPr/>
        </p:nvSpPr>
        <p:spPr bwMode="auto">
          <a:xfrm flipV="1">
            <a:off x="1763713" y="3716338"/>
            <a:ext cx="7273925" cy="174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 name="Line 29">
            <a:extLst>
              <a:ext uri="{FF2B5EF4-FFF2-40B4-BE49-F238E27FC236}">
                <a16:creationId xmlns:a16="http://schemas.microsoft.com/office/drawing/2014/main" id="{94624A19-BDB8-4230-8970-1C49A4439466}"/>
              </a:ext>
            </a:extLst>
          </p:cNvPr>
          <p:cNvSpPr>
            <a:spLocks noChangeShapeType="1"/>
          </p:cNvSpPr>
          <p:nvPr/>
        </p:nvSpPr>
        <p:spPr bwMode="auto">
          <a:xfrm flipV="1">
            <a:off x="1763713" y="4221163"/>
            <a:ext cx="7273925" cy="174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1" name="Line 30">
            <a:extLst>
              <a:ext uri="{FF2B5EF4-FFF2-40B4-BE49-F238E27FC236}">
                <a16:creationId xmlns:a16="http://schemas.microsoft.com/office/drawing/2014/main" id="{5997FC92-1637-40D7-90E3-647BF38A78E7}"/>
              </a:ext>
            </a:extLst>
          </p:cNvPr>
          <p:cNvSpPr>
            <a:spLocks noChangeShapeType="1"/>
          </p:cNvSpPr>
          <p:nvPr/>
        </p:nvSpPr>
        <p:spPr bwMode="auto">
          <a:xfrm>
            <a:off x="1763713" y="4776788"/>
            <a:ext cx="7273925" cy="20637"/>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Line 31">
            <a:extLst>
              <a:ext uri="{FF2B5EF4-FFF2-40B4-BE49-F238E27FC236}">
                <a16:creationId xmlns:a16="http://schemas.microsoft.com/office/drawing/2014/main" id="{C1DE7914-0BEC-42F5-8786-EC4FA96603BC}"/>
              </a:ext>
            </a:extLst>
          </p:cNvPr>
          <p:cNvSpPr>
            <a:spLocks noChangeShapeType="1"/>
          </p:cNvSpPr>
          <p:nvPr/>
        </p:nvSpPr>
        <p:spPr bwMode="auto">
          <a:xfrm flipV="1">
            <a:off x="1763713" y="5300663"/>
            <a:ext cx="7273925" cy="174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 name="Text Box 32">
            <a:extLst>
              <a:ext uri="{FF2B5EF4-FFF2-40B4-BE49-F238E27FC236}">
                <a16:creationId xmlns:a16="http://schemas.microsoft.com/office/drawing/2014/main" id="{DA2A2843-9494-44DA-83DF-7BDB235FC741}"/>
              </a:ext>
            </a:extLst>
          </p:cNvPr>
          <p:cNvSpPr txBox="1">
            <a:spLocks noChangeArrowheads="1"/>
          </p:cNvSpPr>
          <p:nvPr/>
        </p:nvSpPr>
        <p:spPr bwMode="auto">
          <a:xfrm>
            <a:off x="107950" y="5543550"/>
            <a:ext cx="1655763" cy="4333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Autres filières agroalimentaires</a:t>
            </a:r>
          </a:p>
        </p:txBody>
      </p:sp>
      <p:sp>
        <p:nvSpPr>
          <p:cNvPr id="34" name="Line 33">
            <a:extLst>
              <a:ext uri="{FF2B5EF4-FFF2-40B4-BE49-F238E27FC236}">
                <a16:creationId xmlns:a16="http://schemas.microsoft.com/office/drawing/2014/main" id="{34C0C4CF-0C33-421B-80F1-E2DEBCB57E6E}"/>
              </a:ext>
            </a:extLst>
          </p:cNvPr>
          <p:cNvSpPr>
            <a:spLocks noChangeShapeType="1"/>
          </p:cNvSpPr>
          <p:nvPr/>
        </p:nvSpPr>
        <p:spPr bwMode="auto">
          <a:xfrm flipV="1">
            <a:off x="1763713" y="5805488"/>
            <a:ext cx="7273925" cy="15875"/>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 name="Line 36">
            <a:extLst>
              <a:ext uri="{FF2B5EF4-FFF2-40B4-BE49-F238E27FC236}">
                <a16:creationId xmlns:a16="http://schemas.microsoft.com/office/drawing/2014/main" id="{FA244550-1AF4-43F9-B298-720DC4EEA67B}"/>
              </a:ext>
            </a:extLst>
          </p:cNvPr>
          <p:cNvSpPr>
            <a:spLocks noChangeShapeType="1"/>
          </p:cNvSpPr>
          <p:nvPr/>
        </p:nvSpPr>
        <p:spPr bwMode="auto">
          <a:xfrm flipH="1">
            <a:off x="8269288" y="2422525"/>
            <a:ext cx="0" cy="3960000"/>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 name="Oval 37">
            <a:extLst>
              <a:ext uri="{FF2B5EF4-FFF2-40B4-BE49-F238E27FC236}">
                <a16:creationId xmlns:a16="http://schemas.microsoft.com/office/drawing/2014/main" id="{88CD5A5C-C04F-4456-BAF0-82835CA8B903}"/>
              </a:ext>
            </a:extLst>
          </p:cNvPr>
          <p:cNvSpPr>
            <a:spLocks noChangeArrowheads="1"/>
          </p:cNvSpPr>
          <p:nvPr/>
        </p:nvSpPr>
        <p:spPr bwMode="auto">
          <a:xfrm>
            <a:off x="676274" y="1571625"/>
            <a:ext cx="373063" cy="381000"/>
          </a:xfrm>
          <a:prstGeom prst="ellipse">
            <a:avLst/>
          </a:prstGeom>
          <a:solidFill>
            <a:srgbClr val="EC740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en-US" altLang="fr-FR" b="1">
              <a:solidFill>
                <a:schemeClr val="tx1"/>
              </a:solidFill>
              <a:latin typeface="Arial Unicode MS" panose="020B0604020202020204" pitchFamily="34" charset="-128"/>
              <a:cs typeface="Arial" panose="020B0604020202020204" pitchFamily="34" charset="0"/>
            </a:endParaRPr>
          </a:p>
        </p:txBody>
      </p:sp>
      <p:sp>
        <p:nvSpPr>
          <p:cNvPr id="37" name="Text Box 38">
            <a:extLst>
              <a:ext uri="{FF2B5EF4-FFF2-40B4-BE49-F238E27FC236}">
                <a16:creationId xmlns:a16="http://schemas.microsoft.com/office/drawing/2014/main" id="{F4632A67-1650-4A93-88A2-FAA9F3B54603}"/>
              </a:ext>
            </a:extLst>
          </p:cNvPr>
          <p:cNvSpPr txBox="1">
            <a:spLocks noChangeArrowheads="1"/>
          </p:cNvSpPr>
          <p:nvPr/>
        </p:nvSpPr>
        <p:spPr bwMode="auto">
          <a:xfrm>
            <a:off x="7673090" y="1431925"/>
            <a:ext cx="1223963" cy="330200"/>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5</a:t>
            </a:r>
          </a:p>
        </p:txBody>
      </p:sp>
      <p:sp>
        <p:nvSpPr>
          <p:cNvPr id="38" name="Text Box 39">
            <a:extLst>
              <a:ext uri="{FF2B5EF4-FFF2-40B4-BE49-F238E27FC236}">
                <a16:creationId xmlns:a16="http://schemas.microsoft.com/office/drawing/2014/main" id="{74BF23F6-7CBF-447F-8C2F-F3DC38D42132}"/>
              </a:ext>
            </a:extLst>
          </p:cNvPr>
          <p:cNvSpPr txBox="1">
            <a:spLocks noChangeArrowheads="1"/>
          </p:cNvSpPr>
          <p:nvPr/>
        </p:nvSpPr>
        <p:spPr bwMode="auto">
          <a:xfrm>
            <a:off x="7673090" y="1792288"/>
            <a:ext cx="1223963"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dirty="0">
                <a:solidFill>
                  <a:srgbClr val="FFFFFF"/>
                </a:solidFill>
                <a:cs typeface="Arial" panose="020B0604020202020204" pitchFamily="34" charset="0"/>
              </a:rPr>
              <a:t>Marketing agri &amp; agroalimentaire</a:t>
            </a:r>
          </a:p>
        </p:txBody>
      </p:sp>
    </p:spTree>
    <p:extLst>
      <p:ext uri="{BB962C8B-B14F-4D97-AF65-F5344CB8AC3E}">
        <p14:creationId xmlns:p14="http://schemas.microsoft.com/office/powerpoint/2010/main" val="227197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5958" y="147675"/>
            <a:ext cx="5292406" cy="481589"/>
          </a:xfrm>
        </p:spPr>
        <p:txBody>
          <a:bodyPr/>
          <a:lstStyle/>
          <a:p>
            <a:r>
              <a:rPr lang="fr-FR" sz="2000" dirty="0">
                <a:solidFill>
                  <a:schemeClr val="bg1"/>
                </a:solidFill>
                <a:latin typeface="Helvetica" charset="0"/>
                <a:ea typeface="Helvetica" charset="0"/>
                <a:cs typeface="Helvetica" charset="0"/>
              </a:rPr>
              <a:t>Carte d’identité </a:t>
            </a:r>
            <a:r>
              <a:rPr lang="fr-FR" sz="2000">
                <a:solidFill>
                  <a:schemeClr val="bg1"/>
                </a:solidFill>
                <a:latin typeface="Helvetica" charset="0"/>
                <a:ea typeface="Helvetica" charset="0"/>
                <a:cs typeface="Helvetica" charset="0"/>
              </a:rPr>
              <a:t>du projet</a:t>
            </a:r>
            <a:endParaRPr lang="fr-FR" sz="2000" dirty="0"/>
          </a:p>
        </p:txBody>
      </p:sp>
      <p:sp>
        <p:nvSpPr>
          <p:cNvPr id="5" name="Espace réservé du texte 2"/>
          <p:cNvSpPr>
            <a:spLocks noGrp="1"/>
          </p:cNvSpPr>
          <p:nvPr>
            <p:ph type="body" sz="quarter" idx="10"/>
          </p:nvPr>
        </p:nvSpPr>
        <p:spPr>
          <a:xfrm>
            <a:off x="211015" y="1159579"/>
            <a:ext cx="8792308" cy="5092505"/>
          </a:xfrm>
        </p:spPr>
        <p:txBody>
          <a:bodyPr/>
          <a:lstStyle/>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Nature du projet :</a:t>
            </a:r>
          </a:p>
          <a:p>
            <a:pPr marL="628650" lvl="1" indent="-171450" eaLnBrk="1" hangingPunct="1">
              <a:lnSpc>
                <a:spcPct val="150000"/>
              </a:lnSpc>
              <a:spcBef>
                <a:spcPts val="0"/>
              </a:spcBef>
              <a:spcAft>
                <a:spcPts val="0"/>
              </a:spcAft>
              <a:buFont typeface="Helvetica" pitchFamily="34" charset="0"/>
              <a:buChar char="-"/>
            </a:pPr>
            <a:r>
              <a:rPr lang="fr-FR" altLang="fr-FR" sz="1300" b="0" dirty="0">
                <a:solidFill>
                  <a:srgbClr val="595A59"/>
                </a:solidFill>
                <a:latin typeface="Helvetica" charset="0"/>
              </a:rPr>
              <a:t>Projet Recherche (présenté à l’ANR ou à un AAP européen)</a:t>
            </a:r>
          </a:p>
          <a:p>
            <a:pPr lvl="1" eaLnBrk="1" hangingPunct="1">
              <a:lnSpc>
                <a:spcPct val="150000"/>
              </a:lnSpc>
              <a:spcBef>
                <a:spcPts val="0"/>
              </a:spcBef>
              <a:spcAft>
                <a:spcPts val="0"/>
              </a:spcAft>
            </a:pPr>
            <a:endParaRPr lang="fr-FR" altLang="fr-FR" sz="1200" b="0" dirty="0">
              <a:solidFill>
                <a:srgbClr val="595A59"/>
              </a:solidFill>
              <a:latin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Historique du projet :</a:t>
            </a:r>
          </a:p>
          <a:p>
            <a:pPr algn="just" eaLnBrk="1" hangingPunct="1">
              <a:spcAft>
                <a:spcPts val="600"/>
              </a:spcAft>
            </a:pPr>
            <a:r>
              <a:rPr lang="fr-FR" altLang="fr-FR" sz="1300" b="0" dirty="0">
                <a:solidFill>
                  <a:srgbClr val="595A59"/>
                </a:solidFill>
                <a:latin typeface="Helvetica" charset="0"/>
              </a:rPr>
              <a:t>XXX</a:t>
            </a:r>
            <a:endParaRPr lang="fr-FR" altLang="fr-FR" sz="1300" b="0" dirty="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Porteur :</a:t>
            </a:r>
          </a:p>
          <a:p>
            <a:pPr marL="628650" lvl="1" indent="-171450" eaLnBrk="1" hangingPunct="1">
              <a:lnSpc>
                <a:spcPct val="150000"/>
              </a:lnSpc>
              <a:spcBef>
                <a:spcPts val="0"/>
              </a:spcBef>
              <a:spcAft>
                <a:spcPts val="0"/>
              </a:spcAft>
              <a:buFont typeface="Helvetica" pitchFamily="34" charset="0"/>
              <a:buChar char="-"/>
            </a:pPr>
            <a:r>
              <a:rPr lang="fr-FR" altLang="fr-FR" sz="1300" b="0" dirty="0">
                <a:solidFill>
                  <a:srgbClr val="595A59"/>
                </a:solidFill>
                <a:latin typeface="Helvetica" charset="0"/>
              </a:rPr>
              <a:t>Nom de l’entreprise / organisme :</a:t>
            </a:r>
          </a:p>
          <a:p>
            <a:pPr marL="628650" lvl="1" indent="-171450" eaLnBrk="1" hangingPunct="1">
              <a:lnSpc>
                <a:spcPct val="150000"/>
              </a:lnSpc>
              <a:spcBef>
                <a:spcPts val="0"/>
              </a:spcBef>
              <a:spcAft>
                <a:spcPts val="0"/>
              </a:spcAft>
              <a:buFont typeface="Helvetica" pitchFamily="34" charset="0"/>
              <a:buChar char="-"/>
            </a:pPr>
            <a:r>
              <a:rPr lang="fr-FR" altLang="fr-FR" sz="1300" b="0" dirty="0">
                <a:solidFill>
                  <a:srgbClr val="595A59"/>
                </a:solidFill>
                <a:latin typeface="Helvetica" charset="0"/>
              </a:rPr>
              <a:t>Description succincte de l’activité :</a:t>
            </a:r>
          </a:p>
          <a:p>
            <a:pPr marL="628650" lvl="1" indent="-171450" eaLnBrk="1" hangingPunct="1">
              <a:lnSpc>
                <a:spcPct val="150000"/>
              </a:lnSpc>
              <a:spcBef>
                <a:spcPts val="0"/>
              </a:spcBef>
              <a:spcAft>
                <a:spcPts val="0"/>
              </a:spcAft>
              <a:buFont typeface="Helvetica" pitchFamily="34" charset="0"/>
              <a:buChar char="-"/>
            </a:pPr>
            <a:r>
              <a:rPr lang="fr-FR" altLang="fr-FR" sz="1300" b="0" dirty="0">
                <a:solidFill>
                  <a:srgbClr val="595A59"/>
                </a:solidFill>
                <a:latin typeface="Helvetica" charset="0"/>
              </a:rPr>
              <a:t>Ville (</a:t>
            </a:r>
            <a:r>
              <a:rPr lang="fr-FR" altLang="fr-FR" sz="1300" b="0" dirty="0" err="1">
                <a:solidFill>
                  <a:srgbClr val="595A59"/>
                </a:solidFill>
                <a:latin typeface="Helvetica" charset="0"/>
              </a:rPr>
              <a:t>Dp</a:t>
            </a:r>
            <a:r>
              <a:rPr lang="fr-FR" altLang="fr-FR" sz="1300" b="0" dirty="0">
                <a:solidFill>
                  <a:srgbClr val="595A59"/>
                </a:solidFill>
                <a:latin typeface="Helvetica" charset="0"/>
              </a:rPr>
              <a:t>) :</a:t>
            </a:r>
          </a:p>
          <a:p>
            <a:pPr lvl="1" eaLnBrk="1" hangingPunct="1">
              <a:lnSpc>
                <a:spcPct val="150000"/>
              </a:lnSpc>
              <a:spcBef>
                <a:spcPts val="0"/>
              </a:spcBef>
              <a:spcAft>
                <a:spcPts val="0"/>
              </a:spcAft>
            </a:pPr>
            <a:endParaRPr lang="fr-FR" altLang="fr-FR" sz="1700" b="0" dirty="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Pilote :</a:t>
            </a:r>
          </a:p>
          <a:p>
            <a:pPr algn="just" eaLnBrk="1" hangingPunct="1">
              <a:spcAft>
                <a:spcPts val="600"/>
              </a:spcAft>
            </a:pPr>
            <a:endParaRPr lang="fr-FR" altLang="fr-FR" sz="1700" b="0" dirty="0">
              <a:latin typeface="Helvetica" pitchFamily="34" charset="0"/>
              <a:ea typeface="Helvetica" charset="0"/>
              <a:cs typeface="Helvetica" charset="0"/>
            </a:endParaRPr>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5</a:t>
            </a:fld>
            <a:endParaRPr lang="fr-FR">
              <a:solidFill>
                <a:schemeClr val="bg1">
                  <a:lumMod val="50000"/>
                </a:schemeClr>
              </a:solidFill>
            </a:endParaRPr>
          </a:p>
        </p:txBody>
      </p:sp>
    </p:spTree>
    <p:extLst>
      <p:ext uri="{BB962C8B-B14F-4D97-AF65-F5344CB8AC3E}">
        <p14:creationId xmlns:p14="http://schemas.microsoft.com/office/powerpoint/2010/main" val="426783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Equipe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6</a:t>
            </a:fld>
            <a:endParaRPr lang="fr-FR">
              <a:solidFill>
                <a:schemeClr val="bg1">
                  <a:lumMod val="50000"/>
                </a:schemeClr>
              </a:solidFill>
            </a:endParaRPr>
          </a:p>
        </p:txBody>
      </p:sp>
      <p:graphicFrame>
        <p:nvGraphicFramePr>
          <p:cNvPr id="7" name="Group 560">
            <a:extLst>
              <a:ext uri="{FF2B5EF4-FFF2-40B4-BE49-F238E27FC236}">
                <a16:creationId xmlns:a16="http://schemas.microsoft.com/office/drawing/2014/main" id="{85D53E01-BD62-43CD-8172-E3B1441718A8}"/>
              </a:ext>
            </a:extLst>
          </p:cNvPr>
          <p:cNvGraphicFramePr>
            <a:graphicFrameLocks noGrp="1"/>
          </p:cNvGraphicFramePr>
          <p:nvPr>
            <p:extLst>
              <p:ext uri="{D42A27DB-BD31-4B8C-83A1-F6EECF244321}">
                <p14:modId xmlns:p14="http://schemas.microsoft.com/office/powerpoint/2010/main" val="2046298034"/>
              </p:ext>
            </p:extLst>
          </p:nvPr>
        </p:nvGraphicFramePr>
        <p:xfrm>
          <a:off x="66675" y="1380243"/>
          <a:ext cx="9020175" cy="2984501"/>
        </p:xfrm>
        <a:graphic>
          <a:graphicData uri="http://schemas.openxmlformats.org/drawingml/2006/table">
            <a:tbl>
              <a:tblPr/>
              <a:tblGrid>
                <a:gridCol w="1217613">
                  <a:extLst>
                    <a:ext uri="{9D8B030D-6E8A-4147-A177-3AD203B41FA5}">
                      <a16:colId xmlns:a16="http://schemas.microsoft.com/office/drawing/2014/main" val="20000"/>
                    </a:ext>
                  </a:extLst>
                </a:gridCol>
                <a:gridCol w="1273175">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941512">
                  <a:extLst>
                    <a:ext uri="{9D8B030D-6E8A-4147-A177-3AD203B41FA5}">
                      <a16:colId xmlns:a16="http://schemas.microsoft.com/office/drawing/2014/main" val="20003"/>
                    </a:ext>
                  </a:extLst>
                </a:gridCol>
                <a:gridCol w="938213">
                  <a:extLst>
                    <a:ext uri="{9D8B030D-6E8A-4147-A177-3AD203B41FA5}">
                      <a16:colId xmlns:a16="http://schemas.microsoft.com/office/drawing/2014/main" val="20004"/>
                    </a:ext>
                  </a:extLst>
                </a:gridCol>
                <a:gridCol w="871537">
                  <a:extLst>
                    <a:ext uri="{9D8B030D-6E8A-4147-A177-3AD203B41FA5}">
                      <a16:colId xmlns:a16="http://schemas.microsoft.com/office/drawing/2014/main" val="20005"/>
                    </a:ext>
                  </a:extLst>
                </a:gridCol>
                <a:gridCol w="1435100">
                  <a:extLst>
                    <a:ext uri="{9D8B030D-6E8A-4147-A177-3AD203B41FA5}">
                      <a16:colId xmlns:a16="http://schemas.microsoft.com/office/drawing/2014/main" val="20006"/>
                    </a:ext>
                  </a:extLst>
                </a:gridCol>
              </a:tblGrid>
              <a:tr h="990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du projet</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Nature du partenaire</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00" b="0" i="0" u="none" strike="noStrike" cap="none" normalizeH="0" baseline="0">
                          <a:ln>
                            <a:noFill/>
                          </a:ln>
                          <a:solidFill>
                            <a:srgbClr val="595959"/>
                          </a:solidFill>
                          <a:effectLst/>
                          <a:latin typeface="Calibri" pitchFamily="34" charset="0"/>
                          <a:ea typeface="ＭＳ Ｐゴシック" charset="-128"/>
                          <a:cs typeface="ＭＳ Ｐゴシック" charset="-128"/>
                        </a:rPr>
                        <a:t>(entreprise, centre de recherche ou de formation, autres)</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Activité principale du partenaire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et </a:t>
                      </a:r>
                      <a:r>
                        <a:rPr kumimoji="0" lang="fr-FR" sz="1200" b="0" i="0" u="sng" strike="noStrike" cap="none" normalizeH="0" baseline="0">
                          <a:ln>
                            <a:noFill/>
                          </a:ln>
                          <a:solidFill>
                            <a:srgbClr val="595959"/>
                          </a:solidFill>
                          <a:effectLst/>
                          <a:latin typeface="Calibri" pitchFamily="34" charset="0"/>
                          <a:ea typeface="ＭＳ Ｐゴシック" charset="-128"/>
                          <a:cs typeface="ＭＳ Ｐゴシック" charset="-128"/>
                        </a:rPr>
                        <a:t>N °de SIRET</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Appartenance à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un Groupe (O / N)</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00" b="0" i="0" u="none" strike="noStrike" cap="none" normalizeH="0" baseline="0">
                          <a:ln>
                            <a:noFill/>
                          </a:ln>
                          <a:solidFill>
                            <a:srgbClr val="595959"/>
                          </a:solidFill>
                          <a:effectLst/>
                          <a:latin typeface="Calibri" pitchFamily="34" charset="0"/>
                          <a:ea typeface="ＭＳ Ｐゴシック" charset="-128"/>
                          <a:cs typeface="ＭＳ Ｐゴシック" charset="-128"/>
                        </a:rPr>
                        <a:t>(O si +25% du capital appartient à un Groupe) ;  Si oui, préciser le nom du Groupe</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Effectif</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Effectif R&amp;D</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Chiffre d’affaires</a:t>
                      </a:r>
                      <a:r>
                        <a:rPr kumimoji="0" lang="fr-FR" sz="1200" b="1" i="0" u="sng" strike="noStrike" cap="none" normalizeH="0" baseline="0">
                          <a:ln>
                            <a:noFill/>
                          </a:ln>
                          <a:solidFill>
                            <a:srgbClr val="595959"/>
                          </a:solidFill>
                          <a:effectLst/>
                          <a:latin typeface="Calibri" pitchFamily="34" charset="0"/>
                          <a:ea typeface="ＭＳ Ｐゴシック" charset="-128"/>
                          <a:cs typeface="ＭＳ Ｐゴシック" charset="-128"/>
                        </a:rPr>
                        <a:t> (et Fonds Propres)</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33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Contexte et enjeux</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7</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6"/>
            <a:ext cx="8792308" cy="5092505"/>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Contexte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Problématique(s) et enjeu(x) stratégique(s)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a:p>
            <a:pPr algn="just" eaLnBrk="1" hangingPunct="1">
              <a:spcAft>
                <a:spcPts val="600"/>
              </a:spcAft>
            </a:pPr>
            <a:endParaRPr lang="fr-FR" altLang="fr-FR" sz="1700" b="0">
              <a:latin typeface="Helvetica" pitchFamily="34" charset="0"/>
              <a:ea typeface="Helvetica" charset="0"/>
              <a:cs typeface="Helvetica" charset="0"/>
            </a:endParaRPr>
          </a:p>
        </p:txBody>
      </p:sp>
    </p:spTree>
    <p:extLst>
      <p:ext uri="{BB962C8B-B14F-4D97-AF65-F5344CB8AC3E}">
        <p14:creationId xmlns:p14="http://schemas.microsoft.com/office/powerpoint/2010/main" val="6798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Objet du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8</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6"/>
            <a:ext cx="8792308" cy="5092505"/>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Contenu du projet, moyen(s), résultat(s) attendu(s)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312167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8614" y="147675"/>
            <a:ext cx="5259749" cy="481589"/>
          </a:xfrm>
        </p:spPr>
        <p:txBody>
          <a:bodyPr/>
          <a:lstStyle/>
          <a:p>
            <a:r>
              <a:rPr lang="fr-FR" sz="2000">
                <a:solidFill>
                  <a:schemeClr val="bg1"/>
                </a:solidFill>
                <a:latin typeface="Helvetica" charset="0"/>
                <a:ea typeface="Helvetica" charset="0"/>
                <a:cs typeface="Helvetica" charset="0"/>
              </a:rPr>
              <a:t>Synthèse des objectifs par partenaire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9</a:t>
            </a:fld>
            <a:endParaRPr lang="fr-FR">
              <a:solidFill>
                <a:schemeClr val="bg1">
                  <a:lumMod val="50000"/>
                </a:schemeClr>
              </a:solidFill>
            </a:endParaRPr>
          </a:p>
        </p:txBody>
      </p:sp>
      <p:graphicFrame>
        <p:nvGraphicFramePr>
          <p:cNvPr id="7" name="Group 76">
            <a:extLst>
              <a:ext uri="{FF2B5EF4-FFF2-40B4-BE49-F238E27FC236}">
                <a16:creationId xmlns:a16="http://schemas.microsoft.com/office/drawing/2014/main" id="{58CA5E74-4E64-40C9-A24C-0EC53B983878}"/>
              </a:ext>
            </a:extLst>
          </p:cNvPr>
          <p:cNvGraphicFramePr>
            <a:graphicFrameLocks noGrp="1"/>
          </p:cNvGraphicFramePr>
          <p:nvPr>
            <p:extLst>
              <p:ext uri="{D42A27DB-BD31-4B8C-83A1-F6EECF244321}">
                <p14:modId xmlns:p14="http://schemas.microsoft.com/office/powerpoint/2010/main" val="490441402"/>
              </p:ext>
            </p:extLst>
          </p:nvPr>
        </p:nvGraphicFramePr>
        <p:xfrm>
          <a:off x="60325" y="1456866"/>
          <a:ext cx="9010650" cy="903288"/>
        </p:xfrm>
        <a:graphic>
          <a:graphicData uri="http://schemas.openxmlformats.org/drawingml/2006/table">
            <a:tbl>
              <a:tblPr/>
              <a:tblGrid>
                <a:gridCol w="9010650">
                  <a:extLst>
                    <a:ext uri="{9D8B030D-6E8A-4147-A177-3AD203B41FA5}">
                      <a16:colId xmlns:a16="http://schemas.microsoft.com/office/drawing/2014/main" val="20000"/>
                    </a:ext>
                  </a:extLst>
                </a:gridCol>
              </a:tblGrid>
              <a:tr h="3921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Objectif général du projet</a:t>
                      </a:r>
                    </a:p>
                  </a:txBody>
                  <a:tcPr horzOverflow="overflow">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a:t>
                      </a:r>
                    </a:p>
                  </a:txBody>
                  <a:tcPr horzOverflow="overflow">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78">
            <a:extLst>
              <a:ext uri="{FF2B5EF4-FFF2-40B4-BE49-F238E27FC236}">
                <a16:creationId xmlns:a16="http://schemas.microsoft.com/office/drawing/2014/main" id="{8DB459FF-43E9-46B8-97A9-8F7185D5ACD1}"/>
              </a:ext>
            </a:extLst>
          </p:cNvPr>
          <p:cNvGraphicFramePr>
            <a:graphicFrameLocks noGrp="1"/>
          </p:cNvGraphicFramePr>
          <p:nvPr>
            <p:extLst>
              <p:ext uri="{D42A27DB-BD31-4B8C-83A1-F6EECF244321}">
                <p14:modId xmlns:p14="http://schemas.microsoft.com/office/powerpoint/2010/main" val="2571860886"/>
              </p:ext>
            </p:extLst>
          </p:nvPr>
        </p:nvGraphicFramePr>
        <p:xfrm>
          <a:off x="53975" y="2517316"/>
          <a:ext cx="9010650" cy="3209927"/>
        </p:xfrm>
        <a:graphic>
          <a:graphicData uri="http://schemas.openxmlformats.org/drawingml/2006/table">
            <a:tbl>
              <a:tblPr/>
              <a:tblGrid>
                <a:gridCol w="1217613">
                  <a:extLst>
                    <a:ext uri="{9D8B030D-6E8A-4147-A177-3AD203B41FA5}">
                      <a16:colId xmlns:a16="http://schemas.microsoft.com/office/drawing/2014/main" val="20000"/>
                    </a:ext>
                  </a:extLst>
                </a:gridCol>
                <a:gridCol w="7793037">
                  <a:extLst>
                    <a:ext uri="{9D8B030D-6E8A-4147-A177-3AD203B41FA5}">
                      <a16:colId xmlns:a16="http://schemas.microsoft.com/office/drawing/2014/main" val="20001"/>
                    </a:ext>
                  </a:extLst>
                </a:gridCol>
              </a:tblGrid>
              <a:tr h="72548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du projet</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Objectif(s) spécifique(s) par partenaire</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XXXX</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7225512"/>
      </p:ext>
    </p:extLst>
  </p:cSld>
  <p:clrMapOvr>
    <a:masterClrMapping/>
  </p:clrMapOvr>
</p:sld>
</file>

<file path=ppt/theme/theme1.xml><?xml version="1.0" encoding="utf-8"?>
<a:theme xmlns:a="http://schemas.openxmlformats.org/drawingml/2006/main" name="570047_Presentation_valorial_essai">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A2C3559861CA4698559D66ABB34952" ma:contentTypeVersion="6" ma:contentTypeDescription="Crée un document." ma:contentTypeScope="" ma:versionID="0c8f3d2e0ce9bf39599b216c4b677f08">
  <xsd:schema xmlns:xsd="http://www.w3.org/2001/XMLSchema" xmlns:xs="http://www.w3.org/2001/XMLSchema" xmlns:p="http://schemas.microsoft.com/office/2006/metadata/properties" xmlns:ns2="6539cb97-4717-4716-8abc-5a6a6ed0e1f7" xmlns:ns3="9dfb3d61-dd0a-458c-bc12-7c8b4579f1f6" targetNamespace="http://schemas.microsoft.com/office/2006/metadata/properties" ma:root="true" ma:fieldsID="ea5c6f89430b46267600b84930d64054" ns2:_="" ns3:_="">
    <xsd:import namespace="6539cb97-4717-4716-8abc-5a6a6ed0e1f7"/>
    <xsd:import namespace="9dfb3d61-dd0a-458c-bc12-7c8b4579f1f6"/>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9cb97-4717-4716-8abc-5a6a6ed0e1f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fb3d61-dd0a-458c-bc12-7c8b4579f1f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549604-AF72-45D1-9076-377F2BF88950}">
  <ds:schemaRefs>
    <ds:schemaRef ds:uri="6539cb97-4717-4716-8abc-5a6a6ed0e1f7"/>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dfb3d61-dd0a-458c-bc12-7c8b4579f1f6"/>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BEA0B7-DEAC-4C4A-BDEA-FF38630FB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39cb97-4717-4716-8abc-5a6a6ed0e1f7"/>
    <ds:schemaRef ds:uri="9dfb3d61-dd0a-458c-bc12-7c8b4579f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CC638-3F41-4A56-9C79-47C626FAE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1776</Words>
  <Application>Microsoft Office PowerPoint</Application>
  <PresentationFormat>Affichage à l'écran (4:3)</PresentationFormat>
  <Paragraphs>585</Paragraphs>
  <Slides>24</Slides>
  <Notes>23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 Unicode MS</vt:lpstr>
      <vt:lpstr>Arial</vt:lpstr>
      <vt:lpstr>Arial Black</vt:lpstr>
      <vt:lpstr>Calibri</vt:lpstr>
      <vt:lpstr>Helvetica</vt:lpstr>
      <vt:lpstr>Helvética</vt:lpstr>
      <vt:lpstr>Helvética </vt:lpstr>
      <vt:lpstr>Verdana</vt:lpstr>
      <vt:lpstr>Wingdings</vt:lpstr>
      <vt:lpstr>570047_Presentation_valorial_essai</vt:lpstr>
      <vt:lpstr>Présentation PowerPoint</vt:lpstr>
      <vt:lpstr>Membres du Comité de labellisation</vt:lpstr>
      <vt:lpstr>Titre complet du projet</vt:lpstr>
      <vt:lpstr>Positionnement du projet sur les thématiques de Valorial</vt:lpstr>
      <vt:lpstr>Carte d’identité du projet</vt:lpstr>
      <vt:lpstr>Equipe projet</vt:lpstr>
      <vt:lpstr>Contexte et enjeux</vt:lpstr>
      <vt:lpstr>Objet du projet</vt:lpstr>
      <vt:lpstr>Synthèse des objectifs par partenaire</vt:lpstr>
      <vt:lpstr>Synthèse des rôles attribués aux partenaire</vt:lpstr>
      <vt:lpstr>Prestataires impliqués dans le projet</vt:lpstr>
      <vt:lpstr>Caractère innovant</vt:lpstr>
      <vt:lpstr>Conditions de collaboration</vt:lpstr>
      <vt:lpstr>Schéma d’organisation des lots</vt:lpstr>
      <vt:lpstr>Organisation des lots</vt:lpstr>
      <vt:lpstr>Identification des points critiques, verrous…</vt:lpstr>
      <vt:lpstr>Marché concerné / Retombées économiques potentielles</vt:lpstr>
      <vt:lpstr>Retombées attendues à l’issue du projet</vt:lpstr>
      <vt:lpstr>Planning</vt:lpstr>
      <vt:lpstr>Maquette financière</vt:lpstr>
      <vt:lpstr>Espace libre</vt:lpstr>
      <vt:lpstr>Eléments complémentaires nécessaires à l’étude de votre projet par Valorial</vt:lpstr>
      <vt:lpstr>Réseau scientifique et technique - Réglementation</vt:lpstr>
      <vt:lpstr>Résumé public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Gwenn WEBER</dc:creator>
  <cp:lastModifiedBy>Gwenn WEBER</cp:lastModifiedBy>
  <cp:revision>2</cp:revision>
  <dcterms:modified xsi:type="dcterms:W3CDTF">2019-07-26T14:28:10Z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0x0101000DA2C3559861CA4698559D66ABB34952</vt:lpwstr>
  </property>
</Properties>
</file>